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 id="2147483705" r:id="rId3"/>
    <p:sldMasterId id="2147483723" r:id="rId4"/>
  </p:sldMasterIdLst>
  <p:notesMasterIdLst>
    <p:notesMasterId r:id="rId44"/>
  </p:notesMasterIdLst>
  <p:sldIdLst>
    <p:sldId id="257" r:id="rId5"/>
    <p:sldId id="258" r:id="rId6"/>
    <p:sldId id="259" r:id="rId7"/>
    <p:sldId id="286" r:id="rId8"/>
    <p:sldId id="287" r:id="rId9"/>
    <p:sldId id="288" r:id="rId10"/>
    <p:sldId id="289" r:id="rId11"/>
    <p:sldId id="260" r:id="rId12"/>
    <p:sldId id="285" r:id="rId13"/>
    <p:sldId id="284" r:id="rId14"/>
    <p:sldId id="282" r:id="rId15"/>
    <p:sldId id="283" r:id="rId16"/>
    <p:sldId id="290" r:id="rId17"/>
    <p:sldId id="291" r:id="rId18"/>
    <p:sldId id="261" r:id="rId19"/>
    <p:sldId id="263" r:id="rId20"/>
    <p:sldId id="277" r:id="rId21"/>
    <p:sldId id="278" r:id="rId22"/>
    <p:sldId id="292" r:id="rId23"/>
    <p:sldId id="279" r:id="rId24"/>
    <p:sldId id="267" r:id="rId25"/>
    <p:sldId id="293" r:id="rId26"/>
    <p:sldId id="294" r:id="rId27"/>
    <p:sldId id="271" r:id="rId28"/>
    <p:sldId id="300" r:id="rId29"/>
    <p:sldId id="301" r:id="rId30"/>
    <p:sldId id="295" r:id="rId31"/>
    <p:sldId id="296" r:id="rId32"/>
    <p:sldId id="303" r:id="rId33"/>
    <p:sldId id="297" r:id="rId34"/>
    <p:sldId id="298" r:id="rId35"/>
    <p:sldId id="299" r:id="rId36"/>
    <p:sldId id="304" r:id="rId37"/>
    <p:sldId id="306" r:id="rId38"/>
    <p:sldId id="305" r:id="rId39"/>
    <p:sldId id="307" r:id="rId40"/>
    <p:sldId id="308" r:id="rId41"/>
    <p:sldId id="309" r:id="rId42"/>
    <p:sldId id="310"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Matter" id="{15202A74-163D-4B71-BBA8-E2FCD164262F}">
          <p14:sldIdLst>
            <p14:sldId id="257"/>
            <p14:sldId id="258"/>
            <p14:sldId id="259"/>
            <p14:sldId id="286"/>
            <p14:sldId id="287"/>
            <p14:sldId id="288"/>
            <p14:sldId id="289"/>
            <p14:sldId id="260"/>
            <p14:sldId id="285"/>
            <p14:sldId id="284"/>
            <p14:sldId id="282"/>
            <p14:sldId id="283"/>
            <p14:sldId id="290"/>
            <p14:sldId id="291"/>
            <p14:sldId id="261"/>
            <p14:sldId id="263"/>
          </p14:sldIdLst>
        </p14:section>
        <p14:section name="Group Member 1" id="{0860697E-8C4A-43F9-A7C0-C435911657B2}">
          <p14:sldIdLst>
            <p14:sldId id="277"/>
            <p14:sldId id="278"/>
            <p14:sldId id="292"/>
            <p14:sldId id="279"/>
          </p14:sldIdLst>
        </p14:section>
        <p14:section name="Group Member 2" id="{ED02CA79-8112-418E-8BC2-0FD9B68AECB3}">
          <p14:sldIdLst>
            <p14:sldId id="267"/>
            <p14:sldId id="293"/>
            <p14:sldId id="294"/>
          </p14:sldIdLst>
        </p14:section>
        <p14:section name="Group Member 3" id="{0DAD77B1-60C5-4EB2-933E-C56E97A5B2A7}">
          <p14:sldIdLst>
            <p14:sldId id="271"/>
            <p14:sldId id="300"/>
            <p14:sldId id="301"/>
            <p14:sldId id="295"/>
            <p14:sldId id="296"/>
            <p14:sldId id="303"/>
            <p14:sldId id="297"/>
            <p14:sldId id="298"/>
            <p14:sldId id="299"/>
            <p14:sldId id="304"/>
            <p14:sldId id="306"/>
            <p14:sldId id="305"/>
            <p14:sldId id="307"/>
            <p14:sldId id="308"/>
            <p14:sldId id="309"/>
            <p14:sldId id="310"/>
          </p14:sldIdLst>
        </p14:section>
        <p14:section name="General Closing" id="{4AB6C702-EE4D-4283-ACB0-770710E41AE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415"/>
    <a:srgbClr val="A7D5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2865" autoAdjust="0"/>
  </p:normalViewPr>
  <p:slideViewPr>
    <p:cSldViewPr snapToGrid="0">
      <p:cViewPr varScale="1">
        <p:scale>
          <a:sx n="76" d="100"/>
          <a:sy n="76" d="100"/>
        </p:scale>
        <p:origin x="730" y="67"/>
      </p:cViewPr>
      <p:guideLst>
        <p:guide orient="horz" pos="2160"/>
        <p:guide pos="3840"/>
      </p:guideLst>
    </p:cSldViewPr>
  </p:slideViewPr>
  <p:notesTextViewPr>
    <p:cViewPr>
      <p:scale>
        <a:sx n="1" d="1"/>
        <a:sy n="1" d="1"/>
      </p:scale>
      <p:origin x="0" y="0"/>
    </p:cViewPr>
  </p:notesTextViewPr>
  <p:sorterViewPr>
    <p:cViewPr>
      <p:scale>
        <a:sx n="100" d="100"/>
        <a:sy n="100" d="100"/>
      </p:scale>
      <p:origin x="0" y="-2166"/>
    </p:cViewPr>
  </p:sorterViewPr>
  <p:notesViewPr>
    <p:cSldViewPr snapToGrid="0">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775AAE-0936-40B9-ACF9-A981EEF95D23}" type="datetimeFigureOut">
              <a:rPr lang="en-US" smtClean="0"/>
              <a:t>11/23/2018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7B1F30-39B2-4CE2-8EF3-91F3179569A5}" type="slidenum">
              <a:rPr lang="en-US" smtClean="0"/>
              <a:t>‹#›</a:t>
            </a:fld>
            <a:endParaRPr lang="en-US"/>
          </a:p>
        </p:txBody>
      </p:sp>
    </p:spTree>
    <p:extLst>
      <p:ext uri="{BB962C8B-B14F-4D97-AF65-F5344CB8AC3E}">
        <p14:creationId xmlns:p14="http://schemas.microsoft.com/office/powerpoint/2010/main" val="3319242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We designed this template so that each member of the project team has a set of slides with its own theme. Members, here’s how you add a new slide to just your set: </a:t>
            </a:r>
          </a:p>
          <a:p>
            <a:br>
              <a:rPr lang="en-US" dirty="0"/>
            </a:br>
            <a:r>
              <a:rPr lang="en-US" dirty="0"/>
              <a:t>Mark where you want to add the slide: Select an existing one in the Thumbnails pane, click the New Slide button, then choose a layout. The new slide gets the same theme as the other slides in your set. </a:t>
            </a:r>
          </a:p>
          <a:p>
            <a:endParaRPr lang="en-US" dirty="0"/>
          </a:p>
          <a:p>
            <a:r>
              <a:rPr lang="en-US" dirty="0"/>
              <a:t>Careful! Don’t annoy your fellow presenters by accidentally changing their themes. That can happen if you choose a different theme from the Design tab, which changes all of the slides in the presentation to that look. </a:t>
            </a:r>
          </a:p>
        </p:txBody>
      </p:sp>
      <p:sp>
        <p:nvSpPr>
          <p:cNvPr id="4" name="Slide Number Placeholder 3"/>
          <p:cNvSpPr>
            <a:spLocks noGrp="1"/>
          </p:cNvSpPr>
          <p:nvPr>
            <p:ph type="sldNum" sz="quarter" idx="10"/>
          </p:nvPr>
        </p:nvSpPr>
        <p:spPr/>
        <p:txBody>
          <a:bodyPr/>
          <a:lstStyle/>
          <a:p>
            <a:fld id="{A7666ED7-631A-46AF-B451-227D0A8685A0}" type="slidenum">
              <a:rPr lang="en-US" smtClean="0"/>
              <a:pPr/>
              <a:t>1</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85461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10</a:t>
            </a:fld>
            <a:endParaRPr lang="en-US"/>
          </a:p>
        </p:txBody>
      </p:sp>
    </p:spTree>
    <p:extLst>
      <p:ext uri="{BB962C8B-B14F-4D97-AF65-F5344CB8AC3E}">
        <p14:creationId xmlns:p14="http://schemas.microsoft.com/office/powerpoint/2010/main" val="2465512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11</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12</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13</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14</a:t>
            </a:fld>
            <a:endParaRPr lang="en-US"/>
          </a:p>
        </p:txBody>
      </p:sp>
    </p:spTree>
    <p:extLst>
      <p:ext uri="{BB962C8B-B14F-4D97-AF65-F5344CB8AC3E}">
        <p14:creationId xmlns:p14="http://schemas.microsoft.com/office/powerpoint/2010/main" val="2465512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15</a:t>
            </a:fld>
            <a:endParaRPr lang="en-US"/>
          </a:p>
        </p:txBody>
      </p:sp>
    </p:spTree>
    <p:extLst>
      <p:ext uri="{BB962C8B-B14F-4D97-AF65-F5344CB8AC3E}">
        <p14:creationId xmlns:p14="http://schemas.microsoft.com/office/powerpoint/2010/main" val="2465512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16</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17</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18</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19</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a:t>
            </a:fld>
            <a:endParaRPr lang="en-US"/>
          </a:p>
        </p:txBody>
      </p:sp>
    </p:spTree>
    <p:extLst>
      <p:ext uri="{BB962C8B-B14F-4D97-AF65-F5344CB8AC3E}">
        <p14:creationId xmlns:p14="http://schemas.microsoft.com/office/powerpoint/2010/main" val="3290616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20</a:t>
            </a:fld>
            <a:endParaRPr lang="en-US"/>
          </a:p>
        </p:txBody>
      </p:sp>
    </p:spTree>
    <p:extLst>
      <p:ext uri="{BB962C8B-B14F-4D97-AF65-F5344CB8AC3E}">
        <p14:creationId xmlns:p14="http://schemas.microsoft.com/office/powerpoint/2010/main" val="2461861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21</a:t>
            </a:fld>
            <a:endParaRPr lang="en-US"/>
          </a:p>
        </p:txBody>
      </p:sp>
    </p:spTree>
    <p:extLst>
      <p:ext uri="{BB962C8B-B14F-4D97-AF65-F5344CB8AC3E}">
        <p14:creationId xmlns:p14="http://schemas.microsoft.com/office/powerpoint/2010/main" val="493975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22</a:t>
            </a:fld>
            <a:endParaRPr lang="en-US"/>
          </a:p>
        </p:txBody>
      </p:sp>
    </p:spTree>
    <p:extLst>
      <p:ext uri="{BB962C8B-B14F-4D97-AF65-F5344CB8AC3E}">
        <p14:creationId xmlns:p14="http://schemas.microsoft.com/office/powerpoint/2010/main" val="4939754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23</a:t>
            </a:fld>
            <a:endParaRPr lang="en-US"/>
          </a:p>
        </p:txBody>
      </p:sp>
    </p:spTree>
    <p:extLst>
      <p:ext uri="{BB962C8B-B14F-4D97-AF65-F5344CB8AC3E}">
        <p14:creationId xmlns:p14="http://schemas.microsoft.com/office/powerpoint/2010/main" val="493975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24</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25</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26</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27</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28</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29</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a:t>
            </a:fld>
            <a:endParaRPr lang="en-US"/>
          </a:p>
        </p:txBody>
      </p:sp>
    </p:spTree>
    <p:extLst>
      <p:ext uri="{BB962C8B-B14F-4D97-AF65-F5344CB8AC3E}">
        <p14:creationId xmlns:p14="http://schemas.microsoft.com/office/powerpoint/2010/main" val="4707220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30</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31</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32</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33</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34</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35</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36</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37</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38</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39</a:t>
            </a:fld>
            <a:endParaRPr lang="en-US"/>
          </a:p>
        </p:txBody>
      </p:sp>
    </p:spTree>
    <p:extLst>
      <p:ext uri="{BB962C8B-B14F-4D97-AF65-F5344CB8AC3E}">
        <p14:creationId xmlns:p14="http://schemas.microsoft.com/office/powerpoint/2010/main" val="2269410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4</a:t>
            </a:fld>
            <a:endParaRPr lang="en-US"/>
          </a:p>
        </p:txBody>
      </p:sp>
    </p:spTree>
    <p:extLst>
      <p:ext uri="{BB962C8B-B14F-4D97-AF65-F5344CB8AC3E}">
        <p14:creationId xmlns:p14="http://schemas.microsoft.com/office/powerpoint/2010/main" val="470722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5</a:t>
            </a:fld>
            <a:endParaRPr lang="en-US"/>
          </a:p>
        </p:txBody>
      </p:sp>
    </p:spTree>
    <p:extLst>
      <p:ext uri="{BB962C8B-B14F-4D97-AF65-F5344CB8AC3E}">
        <p14:creationId xmlns:p14="http://schemas.microsoft.com/office/powerpoint/2010/main" val="470722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6</a:t>
            </a:fld>
            <a:endParaRPr lang="en-US"/>
          </a:p>
        </p:txBody>
      </p:sp>
    </p:spTree>
    <p:extLst>
      <p:ext uri="{BB962C8B-B14F-4D97-AF65-F5344CB8AC3E}">
        <p14:creationId xmlns:p14="http://schemas.microsoft.com/office/powerpoint/2010/main" val="470722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7</a:t>
            </a:fld>
            <a:endParaRPr lang="en-US"/>
          </a:p>
        </p:txBody>
      </p:sp>
    </p:spTree>
    <p:extLst>
      <p:ext uri="{BB962C8B-B14F-4D97-AF65-F5344CB8AC3E}">
        <p14:creationId xmlns:p14="http://schemas.microsoft.com/office/powerpoint/2010/main" val="2465512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8</a:t>
            </a:fld>
            <a:endParaRPr lang="en-US"/>
          </a:p>
        </p:txBody>
      </p:sp>
    </p:spTree>
    <p:extLst>
      <p:ext uri="{BB962C8B-B14F-4D97-AF65-F5344CB8AC3E}">
        <p14:creationId xmlns:p14="http://schemas.microsoft.com/office/powerpoint/2010/main" val="2577236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666ED7-631A-46AF-B451-227D0A8685A0}" type="slidenum">
              <a:rPr lang="en-US"/>
              <a:t>9</a:t>
            </a:fld>
            <a:endParaRPr lang="en-US"/>
          </a:p>
        </p:txBody>
      </p:sp>
    </p:spTree>
    <p:extLst>
      <p:ext uri="{BB962C8B-B14F-4D97-AF65-F5344CB8AC3E}">
        <p14:creationId xmlns:p14="http://schemas.microsoft.com/office/powerpoint/2010/main" val="24655125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11/23/2018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37840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47399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391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227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7223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6195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11/23/2018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431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4184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95701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64239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3836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45995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730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2336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608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0984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11/23/2018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7995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40685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746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0743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10507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0935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2705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11/23/2018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91131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2632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1218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90165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3111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373428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1886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2208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2462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3159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11/23/2018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09886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8842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799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198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039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2925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0146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11/23/2018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0537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33333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1206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80607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7452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897023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8646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351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11/23/2018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1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49903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11/23/2018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4454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image" Target="../media/image1.png"/><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11/23/2018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11/23/2018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7628676"/>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11/23/2018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75826612"/>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11/23/2018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26897659"/>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Jesus_Christ"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56.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8.xml"/><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56.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2.xml"/><Relationship Id="rId1" Type="http://schemas.openxmlformats.org/officeDocument/2006/relationships/slideLayout" Target="../slideLayouts/slideLayout56.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3.xml"/><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How not to be Deceived</a:t>
            </a:r>
          </a:p>
        </p:txBody>
      </p:sp>
      <p:sp>
        <p:nvSpPr>
          <p:cNvPr id="3" name="Subtitle 2"/>
          <p:cNvSpPr>
            <a:spLocks noGrp="1"/>
          </p:cNvSpPr>
          <p:nvPr>
            <p:ph type="subTitle" idx="1"/>
          </p:nvPr>
        </p:nvSpPr>
        <p:spPr/>
        <p:txBody>
          <a:bodyPr>
            <a:normAutofit lnSpcReduction="10000"/>
          </a:bodyPr>
          <a:lstStyle/>
          <a:p>
            <a:r>
              <a:rPr lang="en-US" dirty="0"/>
              <a:t>Michael </a:t>
            </a:r>
            <a:r>
              <a:rPr lang="en-US" dirty="0" err="1"/>
              <a:t>McClymont</a:t>
            </a:r>
            <a:endParaRPr lang="en-US" dirty="0"/>
          </a:p>
          <a:p>
            <a:r>
              <a:rPr lang="en-US" dirty="0"/>
              <a:t>24 November 2018</a:t>
            </a:r>
          </a:p>
          <a:p>
            <a:r>
              <a:rPr lang="en-US" dirty="0"/>
              <a:t>Carmarthen Seventh-day Adventist Church</a:t>
            </a:r>
          </a:p>
        </p:txBody>
      </p:sp>
    </p:spTree>
    <p:extLst>
      <p:ext uri="{BB962C8B-B14F-4D97-AF65-F5344CB8AC3E}">
        <p14:creationId xmlns:p14="http://schemas.microsoft.com/office/powerpoint/2010/main" val="3289291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David Koresh – Branch </a:t>
            </a:r>
            <a:r>
              <a:rPr lang="en-US" dirty="0" err="1"/>
              <a:t>Davidians</a:t>
            </a:r>
            <a:r>
              <a:rPr lang="en-US" dirty="0"/>
              <a:t>, WACO</a:t>
            </a:r>
            <a:endParaRPr lang="en-US" i="1" dirty="0"/>
          </a:p>
        </p:txBody>
      </p:sp>
      <p:pic>
        <p:nvPicPr>
          <p:cNvPr id="3076" name="Picture 4" descr="http://bloximages.chicago2.vip.townnews.com/wacotrib.com/content/tncms/assets/v3/editorial/9/4c/94ceac85-e460-5a0b-b74f-fc40cb25240d/516a48914b551.imag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47058" y="2206092"/>
            <a:ext cx="7590748" cy="36954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www.causes-of-terrorism.net/images/index.html_txtphoto008_bigT.jpg"/>
          <p:cNvPicPr>
            <a:picLocks noChangeAspect="1" noChangeArrowheads="1"/>
          </p:cNvPicPr>
          <p:nvPr/>
        </p:nvPicPr>
        <p:blipFill rotWithShape="1">
          <a:blip r:embed="rId4">
            <a:extLst>
              <a:ext uri="{28A0092B-C50C-407E-A947-70E740481C1C}">
                <a14:useLocalDpi xmlns:a14="http://schemas.microsoft.com/office/drawing/2010/main" val="0"/>
              </a:ext>
            </a:extLst>
          </a:blip>
          <a:srcRect l="7098" t="7612" r="7098" b="3003"/>
          <a:stretch/>
        </p:blipFill>
        <p:spPr bwMode="auto">
          <a:xfrm>
            <a:off x="2618360" y="1568792"/>
            <a:ext cx="2685160" cy="372253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647853" y="3582176"/>
            <a:ext cx="2349075" cy="2308324"/>
          </a:xfrm>
          <a:prstGeom prst="rect">
            <a:avLst/>
          </a:prstGeom>
        </p:spPr>
        <p:txBody>
          <a:bodyPr wrap="square">
            <a:spAutoFit/>
          </a:bodyPr>
          <a:lstStyle/>
          <a:p>
            <a:pPr lvl="0"/>
            <a:r>
              <a:rPr lang="en-GB" sz="2400" dirty="0">
                <a:solidFill>
                  <a:prstClr val="white"/>
                </a:solidFill>
              </a:rPr>
              <a:t>A total of 82 </a:t>
            </a:r>
            <a:r>
              <a:rPr lang="en-GB" sz="2400" b="1" dirty="0">
                <a:solidFill>
                  <a:prstClr val="white"/>
                </a:solidFill>
              </a:rPr>
              <a:t>people died</a:t>
            </a:r>
            <a:r>
              <a:rPr lang="en-GB" sz="2400" dirty="0">
                <a:solidFill>
                  <a:prstClr val="white"/>
                </a:solidFill>
              </a:rPr>
              <a:t> as a result of the </a:t>
            </a:r>
            <a:r>
              <a:rPr lang="en-GB" sz="2400" b="1" dirty="0">
                <a:solidFill>
                  <a:prstClr val="white"/>
                </a:solidFill>
              </a:rPr>
              <a:t>Waco</a:t>
            </a:r>
            <a:r>
              <a:rPr lang="en-GB" sz="2400" dirty="0">
                <a:solidFill>
                  <a:prstClr val="white"/>
                </a:solidFill>
              </a:rPr>
              <a:t> siege April 19, 1993</a:t>
            </a:r>
          </a:p>
        </p:txBody>
      </p:sp>
    </p:spTree>
    <p:extLst>
      <p:ext uri="{BB962C8B-B14F-4D97-AF65-F5344CB8AC3E}">
        <p14:creationId xmlns:p14="http://schemas.microsoft.com/office/powerpoint/2010/main" val="1050923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False Christ’s</a:t>
            </a:r>
          </a:p>
        </p:txBody>
      </p:sp>
      <p:pic>
        <p:nvPicPr>
          <p:cNvPr id="1026" name="Picture 2" descr="http://static.ddmcdn.com/gif/jesus-and-mary-66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6278" y="1684336"/>
            <a:ext cx="6947477" cy="45579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351520" y="4322848"/>
            <a:ext cx="3694176" cy="2308324"/>
          </a:xfrm>
          <a:prstGeom prst="rect">
            <a:avLst/>
          </a:prstGeom>
          <a:noFill/>
        </p:spPr>
        <p:txBody>
          <a:bodyPr wrap="square" rtlCol="0">
            <a:spAutoFit/>
          </a:bodyPr>
          <a:lstStyle/>
          <a:p>
            <a:r>
              <a:rPr lang="en-GB" dirty="0"/>
              <a:t>A.J. Miller in Australia (claims that he is the second coming of Jesus Christ) and</a:t>
            </a:r>
          </a:p>
          <a:p>
            <a:r>
              <a:rPr lang="en-GB" dirty="0"/>
              <a:t>Mary Suzanne Luck his partner (claims to be Mary </a:t>
            </a:r>
            <a:r>
              <a:rPr lang="en-GB" dirty="0" err="1"/>
              <a:t>Magdelane</a:t>
            </a:r>
            <a:r>
              <a:rPr lang="en-GB" dirty="0"/>
              <a:t>)</a:t>
            </a:r>
          </a:p>
          <a:p>
            <a:r>
              <a:rPr lang="en-GB" dirty="0"/>
              <a:t>https://www.youtube.com/watch?v=y5WlrHvArXU</a:t>
            </a:r>
          </a:p>
          <a:p>
            <a:endParaRPr lang="en-GB" dirty="0"/>
          </a:p>
        </p:txBody>
      </p:sp>
      <p:sp>
        <p:nvSpPr>
          <p:cNvPr id="6" name="Rectangle 5"/>
          <p:cNvSpPr/>
          <p:nvPr/>
        </p:nvSpPr>
        <p:spPr>
          <a:xfrm>
            <a:off x="6883662" y="1171694"/>
            <a:ext cx="3314946" cy="369332"/>
          </a:xfrm>
          <a:prstGeom prst="rect">
            <a:avLst/>
          </a:prstGeom>
        </p:spPr>
        <p:txBody>
          <a:bodyPr wrap="none">
            <a:spAutoFit/>
          </a:bodyPr>
          <a:lstStyle/>
          <a:p>
            <a:r>
              <a:rPr lang="en-GB" dirty="0"/>
              <a:t>http://www.divinetruth.com/</a:t>
            </a:r>
          </a:p>
        </p:txBody>
      </p:sp>
    </p:spTree>
    <p:extLst>
      <p:ext uri="{BB962C8B-B14F-4D97-AF65-F5344CB8AC3E}">
        <p14:creationId xmlns:p14="http://schemas.microsoft.com/office/powerpoint/2010/main" val="3576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1.bp.blogspot.com/-GgAhWuOsiiI/UhetDgpKD5I/AAAAAAACnAg/lYR1nDQ2uDc/s64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6277" y="1684336"/>
            <a:ext cx="6947477" cy="45592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False Christ’s</a:t>
            </a:r>
          </a:p>
        </p:txBody>
      </p:sp>
      <p:sp>
        <p:nvSpPr>
          <p:cNvPr id="4" name="TextBox 3"/>
          <p:cNvSpPr txBox="1"/>
          <p:nvPr/>
        </p:nvSpPr>
        <p:spPr>
          <a:xfrm>
            <a:off x="8339328" y="4764975"/>
            <a:ext cx="3694176" cy="1477328"/>
          </a:xfrm>
          <a:prstGeom prst="rect">
            <a:avLst/>
          </a:prstGeom>
          <a:noFill/>
        </p:spPr>
        <p:txBody>
          <a:bodyPr wrap="square" rtlCol="0">
            <a:spAutoFit/>
          </a:bodyPr>
          <a:lstStyle/>
          <a:p>
            <a:r>
              <a:rPr lang="en-GB" dirty="0"/>
              <a:t>Sergey </a:t>
            </a:r>
            <a:r>
              <a:rPr lang="en-GB" dirty="0" err="1"/>
              <a:t>Anatolyevitch</a:t>
            </a:r>
            <a:r>
              <a:rPr lang="en-GB" dirty="0"/>
              <a:t> </a:t>
            </a:r>
            <a:r>
              <a:rPr lang="en-GB" dirty="0" err="1"/>
              <a:t>Torop</a:t>
            </a:r>
            <a:r>
              <a:rPr lang="en-GB" dirty="0"/>
              <a:t>, also known as </a:t>
            </a:r>
            <a:r>
              <a:rPr lang="en-GB" dirty="0" err="1"/>
              <a:t>Vissarion</a:t>
            </a:r>
            <a:r>
              <a:rPr lang="en-GB" dirty="0"/>
              <a:t>, claims to be the second coming of Jesus Christ. A Siberian son of God. He has a more than 10,000 followers</a:t>
            </a:r>
          </a:p>
        </p:txBody>
      </p:sp>
      <p:pic>
        <p:nvPicPr>
          <p:cNvPr id="2050" name="Picture 2" descr="http://img.mediacentrum.sk/gallery/300/163564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0438" y="3806697"/>
            <a:ext cx="2649616" cy="191655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435469" y="1171694"/>
            <a:ext cx="2678938" cy="369332"/>
          </a:xfrm>
          <a:prstGeom prst="rect">
            <a:avLst/>
          </a:prstGeom>
        </p:spPr>
        <p:txBody>
          <a:bodyPr wrap="none">
            <a:spAutoFit/>
          </a:bodyPr>
          <a:lstStyle/>
          <a:p>
            <a:r>
              <a:rPr lang="en-GB" dirty="0"/>
              <a:t>http://vissarion.eu/en/</a:t>
            </a:r>
          </a:p>
        </p:txBody>
      </p:sp>
    </p:spTree>
    <p:extLst>
      <p:ext uri="{BB962C8B-B14F-4D97-AF65-F5344CB8AC3E}">
        <p14:creationId xmlns:p14="http://schemas.microsoft.com/office/powerpoint/2010/main" val="1977355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False Christ’s</a:t>
            </a:r>
          </a:p>
        </p:txBody>
      </p:sp>
      <p:sp>
        <p:nvSpPr>
          <p:cNvPr id="4" name="TextBox 3"/>
          <p:cNvSpPr txBox="1"/>
          <p:nvPr/>
        </p:nvSpPr>
        <p:spPr>
          <a:xfrm>
            <a:off x="8339328" y="4435791"/>
            <a:ext cx="3694176" cy="2308324"/>
          </a:xfrm>
          <a:prstGeom prst="rect">
            <a:avLst/>
          </a:prstGeom>
          <a:noFill/>
        </p:spPr>
        <p:txBody>
          <a:bodyPr wrap="square" rtlCol="0">
            <a:spAutoFit/>
          </a:bodyPr>
          <a:lstStyle/>
          <a:p>
            <a:r>
              <a:rPr lang="en-GB" dirty="0"/>
              <a:t>Jose Luis De Jesus Miranda from Miami, Florida claimed to be both the returned phase of Jesus</a:t>
            </a:r>
            <a:r>
              <a:rPr lang="en-GB" dirty="0">
                <a:hlinkClick r:id="rId3" tooltip="Jesus Christ"/>
              </a:rPr>
              <a:t> </a:t>
            </a:r>
            <a:r>
              <a:rPr lang="en-GB" dirty="0"/>
              <a:t>Christ and the Antichrist and had around 2,000,000 followers worldwide at one point. He died in 2013. Since his death, his wife </a:t>
            </a:r>
            <a:r>
              <a:rPr lang="en-GB" dirty="0" err="1"/>
              <a:t>Lisbet</a:t>
            </a:r>
            <a:r>
              <a:rPr lang="en-GB" dirty="0"/>
              <a:t> claims to be Christ.</a:t>
            </a:r>
          </a:p>
        </p:txBody>
      </p:sp>
      <p:pic>
        <p:nvPicPr>
          <p:cNvPr id="6146" name="Picture 2" descr="http://3.bp.blogspot.com/-R8PYWeWfibQ/UXw3GFgv73I/AAAAAAAAA_c/LJhHNrd7ml8/s1600/jose-luis-de-jesus-miranda+transformado.jpg"/>
          <p:cNvPicPr>
            <a:picLocks noChangeAspect="1" noChangeArrowheads="1"/>
          </p:cNvPicPr>
          <p:nvPr/>
        </p:nvPicPr>
        <p:blipFill rotWithShape="1">
          <a:blip r:embed="rId4">
            <a:extLst>
              <a:ext uri="{28A0092B-C50C-407E-A947-70E740481C1C}">
                <a14:useLocalDpi xmlns:a14="http://schemas.microsoft.com/office/drawing/2010/main" val="0"/>
              </a:ext>
            </a:extLst>
          </a:blip>
          <a:srcRect l="14928" r="4517"/>
          <a:stretch/>
        </p:blipFill>
        <p:spPr bwMode="auto">
          <a:xfrm>
            <a:off x="1034110" y="1909341"/>
            <a:ext cx="5637125" cy="391053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487250" y="1293697"/>
            <a:ext cx="4980466" cy="369332"/>
          </a:xfrm>
          <a:prstGeom prst="rect">
            <a:avLst/>
          </a:prstGeom>
        </p:spPr>
        <p:txBody>
          <a:bodyPr wrap="none">
            <a:spAutoFit/>
          </a:bodyPr>
          <a:lstStyle/>
          <a:p>
            <a:r>
              <a:rPr lang="en-GB" dirty="0"/>
              <a:t>http://www.thekingofsalem.com/who-is-god/</a:t>
            </a:r>
          </a:p>
        </p:txBody>
      </p:sp>
      <p:pic>
        <p:nvPicPr>
          <p:cNvPr id="5" name="Picture 4">
            <a:extLst>
              <a:ext uri="{FF2B5EF4-FFF2-40B4-BE49-F238E27FC236}">
                <a16:creationId xmlns:a16="http://schemas.microsoft.com/office/drawing/2014/main" id="{B4343DD4-8D05-48BE-A944-19646AA2BAD3}"/>
              </a:ext>
            </a:extLst>
          </p:cNvPr>
          <p:cNvPicPr>
            <a:picLocks noChangeAspect="1"/>
          </p:cNvPicPr>
          <p:nvPr/>
        </p:nvPicPr>
        <p:blipFill>
          <a:blip r:embed="rId5"/>
          <a:stretch>
            <a:fillRect/>
          </a:stretch>
        </p:blipFill>
        <p:spPr>
          <a:xfrm>
            <a:off x="4891383" y="1885950"/>
            <a:ext cx="3086100" cy="3086100"/>
          </a:xfrm>
          <a:prstGeom prst="rect">
            <a:avLst/>
          </a:prstGeom>
        </p:spPr>
      </p:pic>
    </p:spTree>
    <p:extLst>
      <p:ext uri="{BB962C8B-B14F-4D97-AF65-F5344CB8AC3E}">
        <p14:creationId xmlns:p14="http://schemas.microsoft.com/office/powerpoint/2010/main" val="1025663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Corinthians 11:14 </a:t>
            </a:r>
            <a:r>
              <a:rPr lang="en-US" i="1" dirty="0"/>
              <a:t>KJV</a:t>
            </a:r>
          </a:p>
        </p:txBody>
      </p:sp>
      <p:sp>
        <p:nvSpPr>
          <p:cNvPr id="3" name="Content Placeholder 2"/>
          <p:cNvSpPr>
            <a:spLocks noGrp="1"/>
          </p:cNvSpPr>
          <p:nvPr>
            <p:ph idx="1"/>
          </p:nvPr>
        </p:nvSpPr>
        <p:spPr>
          <a:xfrm>
            <a:off x="1143617" y="2739209"/>
            <a:ext cx="9613861" cy="1966903"/>
          </a:xfrm>
        </p:spPr>
        <p:txBody>
          <a:bodyPr>
            <a:normAutofit/>
          </a:bodyPr>
          <a:lstStyle/>
          <a:p>
            <a:pPr marL="0" indent="0">
              <a:buNone/>
            </a:pPr>
            <a:r>
              <a:rPr lang="en-GB" sz="4000" dirty="0">
                <a:effectLst/>
              </a:rPr>
              <a:t>“</a:t>
            </a:r>
            <a:r>
              <a:rPr lang="en-GB" sz="4400" dirty="0">
                <a:effectLst/>
              </a:rPr>
              <a:t>Deception gets as close to the truth as possible, without being truth.”</a:t>
            </a:r>
          </a:p>
        </p:txBody>
      </p:sp>
    </p:spTree>
    <p:extLst>
      <p:ext uri="{BB962C8B-B14F-4D97-AF65-F5344CB8AC3E}">
        <p14:creationId xmlns:p14="http://schemas.microsoft.com/office/powerpoint/2010/main" val="253979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Corinthians 11:14 </a:t>
            </a:r>
            <a:r>
              <a:rPr lang="en-US" i="1" dirty="0"/>
              <a:t>KJV</a:t>
            </a:r>
          </a:p>
        </p:txBody>
      </p:sp>
      <p:sp>
        <p:nvSpPr>
          <p:cNvPr id="3" name="Content Placeholder 2"/>
          <p:cNvSpPr>
            <a:spLocks noGrp="1"/>
          </p:cNvSpPr>
          <p:nvPr>
            <p:ph idx="1"/>
          </p:nvPr>
        </p:nvSpPr>
        <p:spPr>
          <a:xfrm>
            <a:off x="1143617" y="2739209"/>
            <a:ext cx="9613861" cy="1966903"/>
          </a:xfrm>
        </p:spPr>
        <p:txBody>
          <a:bodyPr>
            <a:normAutofit/>
          </a:bodyPr>
          <a:lstStyle/>
          <a:p>
            <a:pPr marL="0" indent="0">
              <a:buNone/>
            </a:pPr>
            <a:r>
              <a:rPr lang="en-GB" sz="4000" dirty="0">
                <a:effectLst/>
              </a:rPr>
              <a:t>“</a:t>
            </a:r>
            <a:r>
              <a:rPr lang="en-GB" sz="4400" dirty="0">
                <a:effectLst/>
              </a:rPr>
              <a:t>And no marvel; for Satan himself is transformed into an angel of light.”</a:t>
            </a:r>
          </a:p>
        </p:txBody>
      </p:sp>
    </p:spTree>
    <p:extLst>
      <p:ext uri="{BB962C8B-B14F-4D97-AF65-F5344CB8AC3E}">
        <p14:creationId xmlns:p14="http://schemas.microsoft.com/office/powerpoint/2010/main" val="1003012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7:15 KJV</a:t>
            </a:r>
            <a:endParaRPr lang="en-US" b="1" dirty="0"/>
          </a:p>
        </p:txBody>
      </p:sp>
      <p:pic>
        <p:nvPicPr>
          <p:cNvPr id="4098" name="Picture 2" descr="http://thetheologyofmarktbarclay.files.wordpress.com/2013/07/wolf-in-sheeps-cloth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983" y="2300193"/>
            <a:ext cx="4160393" cy="384451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5010912" y="2300193"/>
            <a:ext cx="6459798" cy="1080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US" dirty="0"/>
              <a:t>Jesus </a:t>
            </a:r>
            <a:r>
              <a:rPr lang="en-US" b="1" dirty="0"/>
              <a:t>warned</a:t>
            </a:r>
          </a:p>
        </p:txBody>
      </p:sp>
      <p:sp>
        <p:nvSpPr>
          <p:cNvPr id="3" name="Rectangle 2"/>
          <p:cNvSpPr/>
          <p:nvPr/>
        </p:nvSpPr>
        <p:spPr>
          <a:xfrm>
            <a:off x="5535168" y="3282383"/>
            <a:ext cx="6096000" cy="2862322"/>
          </a:xfrm>
          <a:prstGeom prst="rect">
            <a:avLst/>
          </a:prstGeom>
        </p:spPr>
        <p:txBody>
          <a:bodyPr>
            <a:spAutoFit/>
          </a:bodyPr>
          <a:lstStyle/>
          <a:p>
            <a:r>
              <a:rPr lang="en-GB" sz="3600" dirty="0"/>
              <a:t>“Beware of false prophets, which come to you </a:t>
            </a:r>
            <a:r>
              <a:rPr lang="en-GB" sz="3600" b="1" dirty="0"/>
              <a:t>in</a:t>
            </a:r>
            <a:r>
              <a:rPr lang="en-GB" sz="3600" dirty="0"/>
              <a:t> sheep's </a:t>
            </a:r>
            <a:r>
              <a:rPr lang="en-GB" sz="3600" b="1" dirty="0"/>
              <a:t>clothing</a:t>
            </a:r>
            <a:r>
              <a:rPr lang="en-GB" sz="3600" dirty="0"/>
              <a:t>, but </a:t>
            </a:r>
            <a:r>
              <a:rPr lang="en-GB" sz="3600" b="1" dirty="0"/>
              <a:t>in</a:t>
            </a:r>
            <a:r>
              <a:rPr lang="en-GB" sz="3600" dirty="0"/>
              <a:t>wardly they are ravening wolves.”</a:t>
            </a:r>
          </a:p>
        </p:txBody>
      </p:sp>
    </p:spTree>
    <p:extLst>
      <p:ext uri="{BB962C8B-B14F-4D97-AF65-F5344CB8AC3E}">
        <p14:creationId xmlns:p14="http://schemas.microsoft.com/office/powerpoint/2010/main" val="1396708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Revelation foretells that </a:t>
            </a:r>
            <a:r>
              <a:rPr lang="en-US" b="1" dirty="0"/>
              <a:t>deception</a:t>
            </a:r>
            <a:r>
              <a:rPr lang="en-US" dirty="0"/>
              <a:t> will</a:t>
            </a:r>
          </a:p>
        </p:txBody>
      </p:sp>
      <p:sp>
        <p:nvSpPr>
          <p:cNvPr id="5" name="Text Placeholder 4"/>
          <p:cNvSpPr>
            <a:spLocks noGrp="1"/>
          </p:cNvSpPr>
          <p:nvPr>
            <p:ph type="body" sz="quarter" idx="3"/>
          </p:nvPr>
        </p:nvSpPr>
        <p:spPr>
          <a:xfrm>
            <a:off x="4844794" y="5360489"/>
            <a:ext cx="6201158" cy="692076"/>
          </a:xfrm>
        </p:spPr>
        <p:txBody>
          <a:bodyPr>
            <a:noAutofit/>
          </a:bodyPr>
          <a:lstStyle/>
          <a:p>
            <a:r>
              <a:rPr lang="en-US" sz="3600" b="0" dirty="0"/>
              <a:t>reach </a:t>
            </a:r>
            <a:r>
              <a:rPr lang="en-US" sz="3600" dirty="0"/>
              <a:t>epidemic</a:t>
            </a:r>
            <a:r>
              <a:rPr lang="en-US" sz="3600" b="0" dirty="0"/>
              <a:t> proportions</a:t>
            </a:r>
            <a:endParaRPr lang="en-US" sz="3600" dirty="0"/>
          </a:p>
        </p:txBody>
      </p:sp>
      <p:pic>
        <p:nvPicPr>
          <p:cNvPr id="6146" name="Picture 2" descr="http://www.thevillagechurch.net/mediafiles/uploaded/b/0e2175119_blog-reading-the-book-of-revel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6279" y="2332037"/>
            <a:ext cx="6410325" cy="2762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285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486400"/>
            <a:ext cx="12192000" cy="560832"/>
          </a:xfrm>
          <a:prstGeom prst="rect">
            <a:avLst/>
          </a:prstGeom>
          <a:solidFill>
            <a:srgbClr val="F09415">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a:t>How </a:t>
            </a:r>
            <a:r>
              <a:rPr lang="en-US" u="sng" dirty="0"/>
              <a:t>not to be</a:t>
            </a:r>
            <a:r>
              <a:rPr lang="en-US" dirty="0"/>
              <a:t> </a:t>
            </a:r>
            <a:r>
              <a:rPr lang="en-US" b="1" dirty="0"/>
              <a:t>deceived</a:t>
            </a:r>
          </a:p>
        </p:txBody>
      </p:sp>
      <p:sp>
        <p:nvSpPr>
          <p:cNvPr id="5" name="Text Placeholder 4"/>
          <p:cNvSpPr>
            <a:spLocks noGrp="1"/>
          </p:cNvSpPr>
          <p:nvPr>
            <p:ph type="body" sz="quarter" idx="3"/>
          </p:nvPr>
        </p:nvSpPr>
        <p:spPr>
          <a:xfrm>
            <a:off x="5734810" y="5360489"/>
            <a:ext cx="6201158" cy="692076"/>
          </a:xfrm>
        </p:spPr>
        <p:txBody>
          <a:bodyPr>
            <a:noAutofit/>
          </a:bodyPr>
          <a:lstStyle/>
          <a:p>
            <a:r>
              <a:rPr lang="en-US" sz="3600" b="0" dirty="0"/>
              <a:t>And to </a:t>
            </a:r>
            <a:r>
              <a:rPr lang="en-US" sz="3600" dirty="0"/>
              <a:t>remain</a:t>
            </a:r>
            <a:r>
              <a:rPr lang="en-US" sz="3600" b="0" dirty="0"/>
              <a:t> undeceived</a:t>
            </a:r>
            <a:endParaRPr lang="en-US" sz="3600" dirty="0"/>
          </a:p>
        </p:txBody>
      </p:sp>
      <p:sp>
        <p:nvSpPr>
          <p:cNvPr id="3" name="TextBox 2"/>
          <p:cNvSpPr txBox="1"/>
          <p:nvPr/>
        </p:nvSpPr>
        <p:spPr>
          <a:xfrm>
            <a:off x="987554" y="2371436"/>
            <a:ext cx="10058398" cy="2800767"/>
          </a:xfrm>
          <a:prstGeom prst="rect">
            <a:avLst/>
          </a:prstGeom>
          <a:noFill/>
        </p:spPr>
        <p:txBody>
          <a:bodyPr wrap="square" rtlCol="0">
            <a:spAutoFit/>
          </a:bodyPr>
          <a:lstStyle/>
          <a:p>
            <a:r>
              <a:rPr lang="en-GB" sz="4400" dirty="0"/>
              <a:t>Jesus, Paul and John, in the book of Revelation, make it clear that miracles, signs and wonders would be employed by Satan to deceive.</a:t>
            </a:r>
          </a:p>
        </p:txBody>
      </p:sp>
    </p:spTree>
    <p:extLst>
      <p:ext uri="{BB962C8B-B14F-4D97-AF65-F5344CB8AC3E}">
        <p14:creationId xmlns:p14="http://schemas.microsoft.com/office/powerpoint/2010/main" val="268232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Jeremiah </a:t>
            </a:r>
            <a:r>
              <a:rPr lang="en-US" b="1" dirty="0"/>
              <a:t>17</a:t>
            </a:r>
            <a:r>
              <a:rPr lang="en-US" dirty="0"/>
              <a:t>:</a:t>
            </a:r>
            <a:r>
              <a:rPr lang="en-US" b="1" dirty="0"/>
              <a:t>9</a:t>
            </a:r>
            <a:r>
              <a:rPr lang="en-US" dirty="0"/>
              <a:t> </a:t>
            </a:r>
            <a:r>
              <a:rPr lang="en-US" i="1" dirty="0"/>
              <a:t>KJV</a:t>
            </a:r>
            <a:endParaRPr lang="en-US" b="1" i="1" dirty="0"/>
          </a:p>
        </p:txBody>
      </p:sp>
      <p:sp>
        <p:nvSpPr>
          <p:cNvPr id="3" name="TextBox 2"/>
          <p:cNvSpPr txBox="1"/>
          <p:nvPr/>
        </p:nvSpPr>
        <p:spPr>
          <a:xfrm>
            <a:off x="987554" y="2371436"/>
            <a:ext cx="10058398" cy="2123658"/>
          </a:xfrm>
          <a:prstGeom prst="rect">
            <a:avLst/>
          </a:prstGeom>
          <a:noFill/>
        </p:spPr>
        <p:txBody>
          <a:bodyPr wrap="square" rtlCol="0">
            <a:spAutoFit/>
          </a:bodyPr>
          <a:lstStyle/>
          <a:p>
            <a:r>
              <a:rPr lang="en-GB" sz="4400" dirty="0"/>
              <a:t>“The heart </a:t>
            </a:r>
            <a:r>
              <a:rPr lang="en-GB" sz="4400" i="1" dirty="0"/>
              <a:t>is</a:t>
            </a:r>
            <a:r>
              <a:rPr lang="en-GB" sz="4400" dirty="0"/>
              <a:t> deceitful above all </a:t>
            </a:r>
            <a:r>
              <a:rPr lang="en-GB" sz="4400" i="1" dirty="0"/>
              <a:t>things</a:t>
            </a:r>
            <a:r>
              <a:rPr lang="en-GB" sz="4400" dirty="0"/>
              <a:t>, and desperately wicked: who can know it?”</a:t>
            </a:r>
          </a:p>
        </p:txBody>
      </p:sp>
    </p:spTree>
    <p:extLst>
      <p:ext uri="{BB962C8B-B14F-4D97-AF65-F5344CB8AC3E}">
        <p14:creationId xmlns:p14="http://schemas.microsoft.com/office/powerpoint/2010/main" val="2219522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lumMod val="40000"/>
                    <a:lumOff val="60000"/>
                  </a:schemeClr>
                </a:solidFill>
              </a:rPr>
              <a:t>Definition</a:t>
            </a:r>
            <a:r>
              <a:rPr lang="en-US" dirty="0"/>
              <a:t> : </a:t>
            </a:r>
            <a:r>
              <a:rPr lang="en-US" sz="4000" b="1" u="sng" dirty="0"/>
              <a:t>Deceit</a:t>
            </a:r>
            <a:r>
              <a:rPr lang="en-US" sz="4000" b="1" dirty="0"/>
              <a:t>  </a:t>
            </a:r>
            <a:r>
              <a:rPr lang="en-GB" sz="3200" b="1" i="1" dirty="0" err="1"/>
              <a:t>de·ceit</a:t>
            </a:r>
            <a:endParaRPr lang="en-US" sz="3200" b="1" i="1" u="sng" dirty="0"/>
          </a:p>
        </p:txBody>
      </p:sp>
      <p:sp>
        <p:nvSpPr>
          <p:cNvPr id="3" name="Content Placeholder 2"/>
          <p:cNvSpPr>
            <a:spLocks noGrp="1"/>
          </p:cNvSpPr>
          <p:nvPr>
            <p:ph idx="1"/>
          </p:nvPr>
        </p:nvSpPr>
        <p:spPr>
          <a:xfrm>
            <a:off x="680321" y="2336873"/>
            <a:ext cx="10902079" cy="3599316"/>
          </a:xfrm>
        </p:spPr>
        <p:txBody>
          <a:bodyPr/>
          <a:lstStyle/>
          <a:p>
            <a:pPr marL="457200" indent="-457200">
              <a:buFont typeface="+mj-lt"/>
              <a:buAutoNum type="arabicPeriod"/>
            </a:pPr>
            <a:r>
              <a:rPr lang="en-GB" sz="3200" dirty="0">
                <a:effectLst>
                  <a:outerShdw blurRad="38100" dist="38100" dir="2700000" algn="tl">
                    <a:srgbClr val="000000">
                      <a:alpha val="43137"/>
                    </a:srgbClr>
                  </a:outerShdw>
                </a:effectLst>
              </a:rPr>
              <a:t>An attempt or disposition to deceive or lead into error; any declaration, artifice, or practice, which misleads another, or causes him to believe what is false.  </a:t>
            </a:r>
            <a:r>
              <a:rPr lang="en-GB" sz="3200" i="1" dirty="0">
                <a:effectLst>
                  <a:outerShdw blurRad="38100" dist="38100" dir="2700000" algn="tl">
                    <a:srgbClr val="000000">
                      <a:alpha val="43137"/>
                    </a:srgbClr>
                  </a:outerShdw>
                </a:effectLst>
              </a:rPr>
              <a:t>- </a:t>
            </a:r>
            <a:r>
              <a:rPr lang="en-GB" i="1" dirty="0">
                <a:effectLst>
                  <a:outerShdw blurRad="38100" dist="38100" dir="2700000" algn="tl">
                    <a:srgbClr val="000000">
                      <a:alpha val="43137"/>
                    </a:srgbClr>
                  </a:outerShdw>
                </a:effectLst>
              </a:rPr>
              <a:t>Webster’s Dictionary</a:t>
            </a:r>
            <a:endParaRPr lang="en-US" i="1" dirty="0">
              <a:effectLst>
                <a:outerShdw blurRad="38100" dist="38100" dir="2700000" algn="tl">
                  <a:srgbClr val="000000">
                    <a:alpha val="43137"/>
                  </a:srgbClr>
                </a:outerShdw>
              </a:effectLst>
            </a:endParaRPr>
          </a:p>
          <a:p>
            <a:pPr marL="457200" indent="-457200">
              <a:buFont typeface="+mj-lt"/>
              <a:buAutoNum type="arabicPeriod"/>
            </a:pPr>
            <a:r>
              <a:rPr lang="en-GB" sz="3200" dirty="0">
                <a:effectLst>
                  <a:outerShdw blurRad="38100" dist="38100" dir="2700000" algn="tl">
                    <a:srgbClr val="000000">
                      <a:alpha val="43137"/>
                    </a:srgbClr>
                  </a:outerShdw>
                </a:effectLst>
              </a:rPr>
              <a:t>The action or practice of deceiving someone by concealing or misrepresenting the truth</a:t>
            </a:r>
            <a:r>
              <a:rPr lang="en-US" sz="3200" dirty="0">
                <a:effectLst>
                  <a:outerShdw blurRad="38100" dist="38100" dir="2700000" algn="tl" rotWithShape="0">
                    <a:srgbClr val="000000">
                      <a:alpha val="43137"/>
                    </a:srgbClr>
                  </a:outerShdw>
                </a:effectLst>
              </a:rPr>
              <a:t>. </a:t>
            </a:r>
            <a:r>
              <a:rPr lang="en-US" dirty="0"/>
              <a:t>– </a:t>
            </a:r>
            <a:r>
              <a:rPr lang="en-US" i="1" dirty="0"/>
              <a:t>Oxford Dictionary</a:t>
            </a:r>
          </a:p>
          <a:p>
            <a:pPr marL="457200" indent="-457200">
              <a:buFont typeface="+mj-lt"/>
              <a:buAutoNum type="arabicPeriod"/>
            </a:pPr>
            <a:endParaRPr lang="en-US" dirty="0"/>
          </a:p>
        </p:txBody>
      </p:sp>
    </p:spTree>
    <p:extLst>
      <p:ext uri="{BB962C8B-B14F-4D97-AF65-F5344CB8AC3E}">
        <p14:creationId xmlns:p14="http://schemas.microsoft.com/office/powerpoint/2010/main" val="2772565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486400"/>
            <a:ext cx="12192000" cy="560832"/>
          </a:xfrm>
          <a:prstGeom prst="rect">
            <a:avLst/>
          </a:prstGeom>
          <a:solidFill>
            <a:srgbClr val="F09415">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a:t>How </a:t>
            </a:r>
            <a:r>
              <a:rPr lang="en-US" u="sng" dirty="0"/>
              <a:t>not to be</a:t>
            </a:r>
            <a:r>
              <a:rPr lang="en-US" dirty="0"/>
              <a:t> </a:t>
            </a:r>
            <a:r>
              <a:rPr lang="en-US" b="1" dirty="0"/>
              <a:t>deceived</a:t>
            </a:r>
          </a:p>
        </p:txBody>
      </p:sp>
      <p:sp>
        <p:nvSpPr>
          <p:cNvPr id="5" name="Text Placeholder 4"/>
          <p:cNvSpPr>
            <a:spLocks noGrp="1"/>
          </p:cNvSpPr>
          <p:nvPr>
            <p:ph type="body" sz="quarter" idx="3"/>
          </p:nvPr>
        </p:nvSpPr>
        <p:spPr>
          <a:xfrm>
            <a:off x="5734810" y="5360489"/>
            <a:ext cx="6201158" cy="692076"/>
          </a:xfrm>
        </p:spPr>
        <p:txBody>
          <a:bodyPr>
            <a:noAutofit/>
          </a:bodyPr>
          <a:lstStyle/>
          <a:p>
            <a:r>
              <a:rPr lang="en-US" sz="3600" b="0" dirty="0"/>
              <a:t>And to </a:t>
            </a:r>
            <a:r>
              <a:rPr lang="en-US" sz="3600" dirty="0"/>
              <a:t>remain</a:t>
            </a:r>
            <a:r>
              <a:rPr lang="en-US" sz="3600" b="0" dirty="0"/>
              <a:t> undeceived</a:t>
            </a:r>
            <a:endParaRPr lang="en-US" sz="3600" dirty="0"/>
          </a:p>
        </p:txBody>
      </p:sp>
      <p:sp>
        <p:nvSpPr>
          <p:cNvPr id="3" name="TextBox 2"/>
          <p:cNvSpPr txBox="1"/>
          <p:nvPr/>
        </p:nvSpPr>
        <p:spPr>
          <a:xfrm>
            <a:off x="987554" y="2761580"/>
            <a:ext cx="10058398" cy="1446550"/>
          </a:xfrm>
          <a:prstGeom prst="rect">
            <a:avLst/>
          </a:prstGeom>
          <a:noFill/>
        </p:spPr>
        <p:txBody>
          <a:bodyPr wrap="square" rtlCol="0">
            <a:spAutoFit/>
          </a:bodyPr>
          <a:lstStyle/>
          <a:p>
            <a:r>
              <a:rPr lang="en-GB" sz="4400" dirty="0"/>
              <a:t>Perhaps the most dangerous kind of deception is self deception.</a:t>
            </a:r>
          </a:p>
        </p:txBody>
      </p:sp>
    </p:spTree>
    <p:extLst>
      <p:ext uri="{BB962C8B-B14F-4D97-AF65-F5344CB8AC3E}">
        <p14:creationId xmlns:p14="http://schemas.microsoft.com/office/powerpoint/2010/main" val="384867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James </a:t>
            </a:r>
            <a:r>
              <a:rPr lang="en-US" b="1" dirty="0"/>
              <a:t>1: 22, 26 </a:t>
            </a:r>
            <a:r>
              <a:rPr lang="en-US" i="1" dirty="0"/>
              <a:t>KJV</a:t>
            </a:r>
          </a:p>
        </p:txBody>
      </p:sp>
      <p:sp>
        <p:nvSpPr>
          <p:cNvPr id="11" name="TextBox 10"/>
          <p:cNvSpPr txBox="1"/>
          <p:nvPr/>
        </p:nvSpPr>
        <p:spPr>
          <a:xfrm>
            <a:off x="987554" y="2151980"/>
            <a:ext cx="10058398" cy="4832092"/>
          </a:xfrm>
          <a:prstGeom prst="rect">
            <a:avLst/>
          </a:prstGeom>
          <a:noFill/>
        </p:spPr>
        <p:txBody>
          <a:bodyPr wrap="square" rtlCol="0">
            <a:spAutoFit/>
          </a:bodyPr>
          <a:lstStyle/>
          <a:p>
            <a:r>
              <a:rPr lang="en-GB" sz="4400" dirty="0"/>
              <a:t>“ </a:t>
            </a:r>
            <a:r>
              <a:rPr lang="en-GB" sz="3200" i="1" dirty="0"/>
              <a:t>22 </a:t>
            </a:r>
            <a:r>
              <a:rPr lang="en-GB" sz="4400" dirty="0"/>
              <a:t>But be ye doers of the word, and not hearers only, deceiving your own selves. </a:t>
            </a:r>
            <a:r>
              <a:rPr lang="en-GB" sz="3200" i="1" dirty="0"/>
              <a:t>26</a:t>
            </a:r>
            <a:r>
              <a:rPr lang="en-GB" sz="4400" dirty="0"/>
              <a:t> If any man among you seem to be religious, and </a:t>
            </a:r>
            <a:r>
              <a:rPr lang="en-GB" sz="4400" dirty="0" err="1"/>
              <a:t>bridleth</a:t>
            </a:r>
            <a:r>
              <a:rPr lang="en-GB" sz="4400" dirty="0"/>
              <a:t> not his tongue, but </a:t>
            </a:r>
            <a:r>
              <a:rPr lang="en-GB" sz="4400" dirty="0" err="1"/>
              <a:t>deceiveth</a:t>
            </a:r>
            <a:r>
              <a:rPr lang="en-GB" sz="4400" dirty="0"/>
              <a:t> his own heart, this man’s religion is vain.”</a:t>
            </a:r>
          </a:p>
          <a:p>
            <a:endParaRPr lang="en-GB" sz="4400" dirty="0"/>
          </a:p>
        </p:txBody>
      </p:sp>
    </p:spTree>
    <p:extLst>
      <p:ext uri="{BB962C8B-B14F-4D97-AF65-F5344CB8AC3E}">
        <p14:creationId xmlns:p14="http://schemas.microsoft.com/office/powerpoint/2010/main" val="2298825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Galatians 6</a:t>
            </a:r>
            <a:r>
              <a:rPr lang="en-US" b="1" dirty="0"/>
              <a:t>: 3 </a:t>
            </a:r>
            <a:r>
              <a:rPr lang="en-US" i="1" dirty="0"/>
              <a:t>KJV</a:t>
            </a:r>
          </a:p>
        </p:txBody>
      </p:sp>
      <p:sp>
        <p:nvSpPr>
          <p:cNvPr id="11" name="TextBox 10"/>
          <p:cNvSpPr txBox="1"/>
          <p:nvPr/>
        </p:nvSpPr>
        <p:spPr>
          <a:xfrm>
            <a:off x="987554" y="2371436"/>
            <a:ext cx="10058398" cy="2800767"/>
          </a:xfrm>
          <a:prstGeom prst="rect">
            <a:avLst/>
          </a:prstGeom>
          <a:noFill/>
        </p:spPr>
        <p:txBody>
          <a:bodyPr wrap="square" rtlCol="0">
            <a:spAutoFit/>
          </a:bodyPr>
          <a:lstStyle/>
          <a:p>
            <a:r>
              <a:rPr lang="en-GB" sz="4400" dirty="0"/>
              <a:t>“</a:t>
            </a:r>
            <a:r>
              <a:rPr lang="en-GB" sz="4400" b="1" baseline="30000" dirty="0"/>
              <a:t>3 </a:t>
            </a:r>
            <a:r>
              <a:rPr lang="en-GB" sz="4400" dirty="0"/>
              <a:t>For if a man think himself to be something, when he is nothing, he </a:t>
            </a:r>
            <a:r>
              <a:rPr lang="en-GB" sz="4400" dirty="0" err="1"/>
              <a:t>deceiveth</a:t>
            </a:r>
            <a:r>
              <a:rPr lang="en-GB" sz="4400" dirty="0"/>
              <a:t> himself..”</a:t>
            </a:r>
          </a:p>
          <a:p>
            <a:endParaRPr lang="en-GB" sz="4400" dirty="0"/>
          </a:p>
        </p:txBody>
      </p:sp>
    </p:spTree>
    <p:extLst>
      <p:ext uri="{BB962C8B-B14F-4D97-AF65-F5344CB8AC3E}">
        <p14:creationId xmlns:p14="http://schemas.microsoft.com/office/powerpoint/2010/main" val="763994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Corinthians 3</a:t>
            </a:r>
            <a:r>
              <a:rPr lang="en-US" b="1" dirty="0"/>
              <a:t>: 18 </a:t>
            </a:r>
            <a:r>
              <a:rPr lang="en-US" i="1" dirty="0"/>
              <a:t>KJV</a:t>
            </a:r>
          </a:p>
        </p:txBody>
      </p:sp>
      <p:sp>
        <p:nvSpPr>
          <p:cNvPr id="11" name="TextBox 10"/>
          <p:cNvSpPr txBox="1"/>
          <p:nvPr/>
        </p:nvSpPr>
        <p:spPr>
          <a:xfrm>
            <a:off x="987554" y="2371436"/>
            <a:ext cx="10058398" cy="3477875"/>
          </a:xfrm>
          <a:prstGeom prst="rect">
            <a:avLst/>
          </a:prstGeom>
          <a:noFill/>
        </p:spPr>
        <p:txBody>
          <a:bodyPr wrap="square" rtlCol="0">
            <a:spAutoFit/>
          </a:bodyPr>
          <a:lstStyle/>
          <a:p>
            <a:r>
              <a:rPr lang="en-GB" sz="4400" dirty="0"/>
              <a:t>“</a:t>
            </a:r>
            <a:r>
              <a:rPr lang="en-GB" sz="4400" b="1" i="1" baseline="30000" dirty="0"/>
              <a:t>18</a:t>
            </a:r>
            <a:r>
              <a:rPr lang="en-GB" sz="4400" b="1" baseline="30000" dirty="0"/>
              <a:t> </a:t>
            </a:r>
            <a:r>
              <a:rPr lang="en-GB" sz="4400" dirty="0"/>
              <a:t>Let no man deceive himself. If any man among you </a:t>
            </a:r>
            <a:r>
              <a:rPr lang="en-GB" sz="4400" dirty="0" err="1"/>
              <a:t>seemeth</a:t>
            </a:r>
            <a:r>
              <a:rPr lang="en-GB" sz="4400" dirty="0"/>
              <a:t> to be wise in this world, let him become a fool, that he may be wise..”</a:t>
            </a:r>
          </a:p>
          <a:p>
            <a:endParaRPr lang="en-GB" sz="4400" dirty="0"/>
          </a:p>
        </p:txBody>
      </p:sp>
    </p:spTree>
    <p:extLst>
      <p:ext uri="{BB962C8B-B14F-4D97-AF65-F5344CB8AC3E}">
        <p14:creationId xmlns:p14="http://schemas.microsoft.com/office/powerpoint/2010/main" val="292825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Hebrews 4:12 </a:t>
            </a:r>
            <a:r>
              <a:rPr lang="en-US" i="1" dirty="0"/>
              <a:t>KJV</a:t>
            </a:r>
          </a:p>
        </p:txBody>
      </p:sp>
      <p:sp>
        <p:nvSpPr>
          <p:cNvPr id="3" name="Content Placeholder 2"/>
          <p:cNvSpPr>
            <a:spLocks noGrp="1"/>
          </p:cNvSpPr>
          <p:nvPr>
            <p:ph sz="half" idx="2"/>
          </p:nvPr>
        </p:nvSpPr>
        <p:spPr>
          <a:xfrm>
            <a:off x="524256" y="2408217"/>
            <a:ext cx="10984992" cy="2736808"/>
          </a:xfrm>
        </p:spPr>
        <p:txBody>
          <a:bodyPr>
            <a:noAutofit/>
          </a:bodyPr>
          <a:lstStyle/>
          <a:p>
            <a:pPr marL="0" indent="0">
              <a:buNone/>
            </a:pPr>
            <a:r>
              <a:rPr lang="en-GB" sz="4400" dirty="0"/>
              <a:t>“</a:t>
            </a:r>
            <a:r>
              <a:rPr lang="en-GB" sz="4400" b="1" i="1" baseline="30000" dirty="0"/>
              <a:t>12</a:t>
            </a:r>
            <a:r>
              <a:rPr lang="en-GB" sz="4400" b="1" baseline="30000" dirty="0"/>
              <a:t> </a:t>
            </a:r>
            <a:r>
              <a:rPr lang="en-GB" sz="4400" dirty="0"/>
              <a:t>For the word of God is quick, and powerful, and sharper than any two edged sword, piercing even to the dividing asunder of soul and spirit, and of the joints and marrow, and is a discerner of the thoughts and intents of the heart.”</a:t>
            </a:r>
          </a:p>
        </p:txBody>
      </p:sp>
    </p:spTree>
    <p:extLst>
      <p:ext uri="{BB962C8B-B14F-4D97-AF65-F5344CB8AC3E}">
        <p14:creationId xmlns:p14="http://schemas.microsoft.com/office/powerpoint/2010/main" val="167227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His mouth comes a sharp sword</a:t>
            </a:r>
            <a:endParaRPr lang="en-US" i="1" dirty="0"/>
          </a:p>
        </p:txBody>
      </p:sp>
      <p:sp>
        <p:nvSpPr>
          <p:cNvPr id="5" name="Rectangle 4"/>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4"/>
          <p:cNvSpPr>
            <a:spLocks noGrp="1"/>
          </p:cNvSpPr>
          <p:nvPr>
            <p:ph type="body" sz="quarter" idx="3"/>
          </p:nvPr>
        </p:nvSpPr>
        <p:spPr>
          <a:xfrm>
            <a:off x="7449312" y="5360489"/>
            <a:ext cx="4486656" cy="692076"/>
          </a:xfrm>
        </p:spPr>
        <p:txBody>
          <a:bodyPr>
            <a:noAutofit/>
          </a:bodyPr>
          <a:lstStyle/>
          <a:p>
            <a:r>
              <a:rPr lang="en-US" sz="3600" dirty="0"/>
              <a:t>Revelation 19:15</a:t>
            </a:r>
          </a:p>
        </p:txBody>
      </p:sp>
      <p:pic>
        <p:nvPicPr>
          <p:cNvPr id="1026" name="Picture 2" descr="http://imagecache.artistrising.com/artwork/lrg/5/518/DOF4000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119" y="1767840"/>
            <a:ext cx="5844854" cy="3901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87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Psalm 119:105</a:t>
            </a:r>
            <a:r>
              <a:rPr lang="en-US" i="1" dirty="0"/>
              <a:t>KJV</a:t>
            </a:r>
          </a:p>
        </p:txBody>
      </p:sp>
      <p:sp>
        <p:nvSpPr>
          <p:cNvPr id="3" name="Content Placeholder 2"/>
          <p:cNvSpPr>
            <a:spLocks noGrp="1"/>
          </p:cNvSpPr>
          <p:nvPr>
            <p:ph sz="half" idx="2"/>
          </p:nvPr>
        </p:nvSpPr>
        <p:spPr>
          <a:xfrm>
            <a:off x="524256" y="2408217"/>
            <a:ext cx="10984992" cy="2736808"/>
          </a:xfrm>
        </p:spPr>
        <p:txBody>
          <a:bodyPr>
            <a:noAutofit/>
          </a:bodyPr>
          <a:lstStyle/>
          <a:p>
            <a:pPr marL="0" indent="0">
              <a:buNone/>
            </a:pPr>
            <a:r>
              <a:rPr lang="en-GB" sz="4400" dirty="0"/>
              <a:t>“</a:t>
            </a:r>
            <a:r>
              <a:rPr lang="en-GB" sz="4400" b="1" i="1" baseline="30000" dirty="0">
                <a:effectLst>
                  <a:outerShdw blurRad="38100" dist="38100" dir="2700000" algn="tl">
                    <a:srgbClr val="000000">
                      <a:alpha val="43137"/>
                    </a:srgbClr>
                  </a:outerShdw>
                </a:effectLst>
              </a:rPr>
              <a:t>105</a:t>
            </a:r>
            <a:r>
              <a:rPr lang="en-GB" sz="4400" b="1" baseline="30000" dirty="0"/>
              <a:t> </a:t>
            </a:r>
            <a:r>
              <a:rPr lang="en-GB" sz="4400" dirty="0">
                <a:effectLst>
                  <a:outerShdw blurRad="38100" dist="38100" dir="2700000" algn="tl">
                    <a:srgbClr val="000000">
                      <a:alpha val="43137"/>
                    </a:srgbClr>
                  </a:outerShdw>
                </a:effectLst>
              </a:rPr>
              <a:t>Thy word is a lamp unto my feet, and a light unto my path</a:t>
            </a:r>
            <a:r>
              <a:rPr lang="en-GB" sz="4400" dirty="0"/>
              <a:t>..”</a:t>
            </a:r>
          </a:p>
        </p:txBody>
      </p:sp>
    </p:spTree>
    <p:extLst>
      <p:ext uri="{BB962C8B-B14F-4D97-AF65-F5344CB8AC3E}">
        <p14:creationId xmlns:p14="http://schemas.microsoft.com/office/powerpoint/2010/main" val="4135437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was a </a:t>
            </a:r>
            <a:r>
              <a:rPr lang="en-US" b="1" dirty="0"/>
              <a:t>time</a:t>
            </a:r>
            <a:r>
              <a:rPr lang="en-US" dirty="0"/>
              <a:t> when being a Christian</a:t>
            </a:r>
            <a:endParaRPr lang="en-US" i="1" dirty="0"/>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5734810" y="5360489"/>
            <a:ext cx="6201158" cy="692076"/>
          </a:xfrm>
        </p:spPr>
        <p:txBody>
          <a:bodyPr>
            <a:noAutofit/>
          </a:bodyPr>
          <a:lstStyle/>
          <a:p>
            <a:r>
              <a:rPr lang="en-US" sz="3600" dirty="0"/>
              <a:t>meant</a:t>
            </a:r>
            <a:r>
              <a:rPr lang="en-US" sz="3600" b="0" dirty="0"/>
              <a:t> something</a:t>
            </a:r>
            <a:endParaRPr lang="en-US" sz="3600" dirty="0"/>
          </a:p>
        </p:txBody>
      </p:sp>
      <p:pic>
        <p:nvPicPr>
          <p:cNvPr id="7170" name="Picture 2" descr="https://cdn.tutsplus.com/vector/uploads/legacy/tuts/000-2011/394-match-flame/previe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9158" y="1777111"/>
            <a:ext cx="4184778" cy="381901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drtimwhite.com/wp-content/uploads/2014/01/Foxes-Book-of-Marty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58983">
            <a:off x="8836280" y="1511866"/>
            <a:ext cx="2654327"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0836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John Wycliffe</a:t>
            </a:r>
            <a:r>
              <a:rPr lang="en-US" dirty="0"/>
              <a:t>, translates first English Bible</a:t>
            </a:r>
            <a:endParaRPr lang="en-US" i="1" dirty="0"/>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6461760" y="5360489"/>
            <a:ext cx="5474208" cy="692076"/>
          </a:xfrm>
        </p:spPr>
        <p:txBody>
          <a:bodyPr>
            <a:noAutofit/>
          </a:bodyPr>
          <a:lstStyle/>
          <a:p>
            <a:r>
              <a:rPr lang="en-US" sz="3600" b="0" dirty="0"/>
              <a:t>Declared a </a:t>
            </a:r>
            <a:r>
              <a:rPr lang="en-US" sz="3600" dirty="0"/>
              <a:t>heretic</a:t>
            </a:r>
          </a:p>
        </p:txBody>
      </p:sp>
      <p:sp>
        <p:nvSpPr>
          <p:cNvPr id="3" name="Rectangle 2"/>
          <p:cNvSpPr/>
          <p:nvPr/>
        </p:nvSpPr>
        <p:spPr>
          <a:xfrm>
            <a:off x="6096000" y="3302378"/>
            <a:ext cx="4937760" cy="1631216"/>
          </a:xfrm>
          <a:prstGeom prst="rect">
            <a:avLst/>
          </a:prstGeom>
        </p:spPr>
        <p:txBody>
          <a:bodyPr wrap="square">
            <a:spAutoFit/>
          </a:bodyPr>
          <a:lstStyle/>
          <a:p>
            <a:r>
              <a:rPr lang="en-GB" sz="2000" dirty="0"/>
              <a:t>The Council of Constance declared Wycliffe a heretic on 4 May 1415, and banned his writings. The Council decreed Wycliffe's works should be burned and his remains exhumed.</a:t>
            </a:r>
          </a:p>
        </p:txBody>
      </p:sp>
      <p:pic>
        <p:nvPicPr>
          <p:cNvPr id="2050" name="Picture 2" descr="http://enrichmentjournal.ag.org/images/200302_images/200302_104_Wyclif.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1510" y="1879775"/>
            <a:ext cx="2977769" cy="3609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0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William Tyndale, translator of English Bible</a:t>
            </a:r>
            <a:endParaRPr lang="en-US" i="1" dirty="0"/>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5734810" y="5360489"/>
            <a:ext cx="6201158" cy="692076"/>
          </a:xfrm>
        </p:spPr>
        <p:txBody>
          <a:bodyPr>
            <a:noAutofit/>
          </a:bodyPr>
          <a:lstStyle/>
          <a:p>
            <a:r>
              <a:rPr lang="en-US" sz="3600" dirty="0"/>
              <a:t>martyred in October 1536</a:t>
            </a:r>
          </a:p>
        </p:txBody>
      </p:sp>
      <p:pic>
        <p:nvPicPr>
          <p:cNvPr id="8196" name="Picture 4" descr="http://img.sermonindex.net/modules/myalbum/photos/4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1511" y="1879777"/>
            <a:ext cx="5184521" cy="360662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107680" y="2706916"/>
            <a:ext cx="3474720" cy="2554545"/>
          </a:xfrm>
          <a:prstGeom prst="rect">
            <a:avLst/>
          </a:prstGeom>
        </p:spPr>
        <p:txBody>
          <a:bodyPr wrap="square">
            <a:spAutoFit/>
          </a:bodyPr>
          <a:lstStyle/>
          <a:p>
            <a:r>
              <a:rPr lang="en-GB" sz="2000" dirty="0"/>
              <a:t>William Tyndale, a scholar fluent in 7 languages, left England to work on the first English translation based on the original Hebrew and Greek. In 1525, smuggled copies of his New Testament began circulating England.</a:t>
            </a:r>
          </a:p>
        </p:txBody>
      </p:sp>
    </p:spTree>
    <p:extLst>
      <p:ext uri="{BB962C8B-B14F-4D97-AF65-F5344CB8AC3E}">
        <p14:creationId xmlns:p14="http://schemas.microsoft.com/office/powerpoint/2010/main" val="3375460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Categories of </a:t>
            </a:r>
            <a:r>
              <a:rPr lang="en-US" sz="4000" b="1" dirty="0"/>
              <a:t>Deception</a:t>
            </a:r>
          </a:p>
        </p:txBody>
      </p:sp>
      <p:sp>
        <p:nvSpPr>
          <p:cNvPr id="8" name="Text Placeholder 7"/>
          <p:cNvSpPr>
            <a:spLocks noGrp="1"/>
          </p:cNvSpPr>
          <p:nvPr>
            <p:ph type="body" idx="1"/>
          </p:nvPr>
        </p:nvSpPr>
        <p:spPr>
          <a:xfrm>
            <a:off x="1257775" y="2583198"/>
            <a:ext cx="8201074" cy="693135"/>
          </a:xfrm>
        </p:spPr>
        <p:txBody>
          <a:bodyPr>
            <a:noAutofit/>
          </a:bodyPr>
          <a:lstStyle/>
          <a:p>
            <a:pPr marL="457200" indent="-457200">
              <a:buFont typeface="+mj-lt"/>
              <a:buAutoNum type="arabicPeriod"/>
            </a:pPr>
            <a:r>
              <a:rPr lang="en-GB" sz="3200" dirty="0">
                <a:effectLst>
                  <a:outerShdw blurRad="38100" dist="38100" dir="2700000" algn="tl">
                    <a:srgbClr val="000000">
                      <a:alpha val="43137"/>
                    </a:srgbClr>
                  </a:outerShdw>
                </a:effectLst>
              </a:rPr>
              <a:t>Intentional deception</a:t>
            </a:r>
            <a:endParaRPr lang="en-US" sz="3200" dirty="0"/>
          </a:p>
        </p:txBody>
      </p:sp>
      <p:sp>
        <p:nvSpPr>
          <p:cNvPr id="4" name="Text Placeholder 7">
            <a:extLst>
              <a:ext uri="{FF2B5EF4-FFF2-40B4-BE49-F238E27FC236}">
                <a16:creationId xmlns:a16="http://schemas.microsoft.com/office/drawing/2014/main" id="{B3F0FAD4-04DE-4F21-B7C9-2809CB97DD38}"/>
              </a:ext>
            </a:extLst>
          </p:cNvPr>
          <p:cNvSpPr txBox="1">
            <a:spLocks/>
          </p:cNvSpPr>
          <p:nvPr/>
        </p:nvSpPr>
        <p:spPr>
          <a:xfrm>
            <a:off x="1257775" y="4828831"/>
            <a:ext cx="8201074" cy="69313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effectLst>
                  <a:outerShdw blurRad="228600" algn="ctr" rotWithShape="0">
                    <a:prstClr val="black">
                      <a:alpha val="53000"/>
                    </a:prstClr>
                  </a:outerShdw>
                </a:effectLst>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effectLst>
                  <a:outerShdw blurRad="228600" algn="ctr" rotWithShape="0">
                    <a:prstClr val="black">
                      <a:alpha val="53000"/>
                    </a:prstClr>
                  </a:outerShdw>
                </a:effectLst>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effectLst>
                  <a:outerShdw blurRad="228600" algn="ctr" rotWithShape="0">
                    <a:prstClr val="black">
                      <a:alpha val="53000"/>
                    </a:prstClr>
                  </a:outerShdw>
                </a:effectLst>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effectLst>
                  <a:outerShdw blurRad="228600" algn="ctr" rotWithShape="0">
                    <a:prstClr val="black">
                      <a:alpha val="53000"/>
                    </a:prstClr>
                  </a:outerShdw>
                </a:effectLst>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effectLst>
                  <a:outerShdw blurRad="228600" algn="ctr" rotWithShape="0">
                    <a:prstClr val="black">
                      <a:alpha val="53000"/>
                    </a:prstClr>
                  </a:outerShdw>
                </a:effectLst>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sz="3200" dirty="0">
                <a:effectLst>
                  <a:outerShdw blurRad="38100" dist="38100" dir="2700000" algn="tl">
                    <a:srgbClr val="000000">
                      <a:alpha val="43137"/>
                    </a:srgbClr>
                  </a:outerShdw>
                </a:effectLst>
              </a:rPr>
              <a:t>3. Self-deception</a:t>
            </a:r>
            <a:endParaRPr lang="en-US" sz="3200" dirty="0"/>
          </a:p>
        </p:txBody>
      </p:sp>
      <p:sp>
        <p:nvSpPr>
          <p:cNvPr id="5" name="Text Placeholder 7">
            <a:extLst>
              <a:ext uri="{FF2B5EF4-FFF2-40B4-BE49-F238E27FC236}">
                <a16:creationId xmlns:a16="http://schemas.microsoft.com/office/drawing/2014/main" id="{BD236581-D220-4776-9793-34F45995EF04}"/>
              </a:ext>
            </a:extLst>
          </p:cNvPr>
          <p:cNvSpPr txBox="1">
            <a:spLocks/>
          </p:cNvSpPr>
          <p:nvPr/>
        </p:nvSpPr>
        <p:spPr>
          <a:xfrm>
            <a:off x="1257775" y="4250112"/>
            <a:ext cx="8201074" cy="69313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effectLst>
                  <a:outerShdw blurRad="228600" algn="ctr" rotWithShape="0">
                    <a:prstClr val="black">
                      <a:alpha val="53000"/>
                    </a:prstClr>
                  </a:outerShdw>
                </a:effectLst>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effectLst>
                  <a:outerShdw blurRad="228600" algn="ctr" rotWithShape="0">
                    <a:prstClr val="black">
                      <a:alpha val="53000"/>
                    </a:prstClr>
                  </a:outerShdw>
                </a:effectLst>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effectLst>
                  <a:outerShdw blurRad="228600" algn="ctr" rotWithShape="0">
                    <a:prstClr val="black">
                      <a:alpha val="53000"/>
                    </a:prstClr>
                  </a:outerShdw>
                </a:effectLst>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effectLst>
                  <a:outerShdw blurRad="228600" algn="ctr" rotWithShape="0">
                    <a:prstClr val="black">
                      <a:alpha val="53000"/>
                    </a:prstClr>
                  </a:outerShdw>
                </a:effectLst>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effectLst>
                  <a:outerShdw blurRad="228600" algn="ctr" rotWithShape="0">
                    <a:prstClr val="black">
                      <a:alpha val="53000"/>
                    </a:prstClr>
                  </a:outerShdw>
                </a:effectLst>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457200" indent="-457200">
              <a:buFont typeface="+mj-lt"/>
              <a:buAutoNum type="arabicPeriod"/>
            </a:pPr>
            <a:endParaRPr lang="en-GB" sz="3200" dirty="0">
              <a:effectLst>
                <a:outerShdw blurRad="38100" dist="38100" dir="2700000" algn="tl">
                  <a:srgbClr val="000000">
                    <a:alpha val="43137"/>
                  </a:srgbClr>
                </a:outerShdw>
              </a:effectLst>
            </a:endParaRPr>
          </a:p>
          <a:p>
            <a:r>
              <a:rPr lang="en-GB" sz="3200" dirty="0">
                <a:effectLst>
                  <a:outerShdw blurRad="38100" dist="38100" dir="2700000" algn="tl">
                    <a:srgbClr val="000000">
                      <a:alpha val="43137"/>
                    </a:srgbClr>
                  </a:outerShdw>
                </a:effectLst>
              </a:rPr>
              <a:t>2. Unintentional deception</a:t>
            </a:r>
          </a:p>
          <a:p>
            <a:pPr marL="457200" indent="-457200">
              <a:buFont typeface="+mj-lt"/>
              <a:buAutoNum type="arabicPeriod"/>
            </a:pPr>
            <a:endParaRPr lang="en-US" sz="3200" dirty="0"/>
          </a:p>
        </p:txBody>
      </p:sp>
    </p:spTree>
    <p:extLst>
      <p:ext uri="{BB962C8B-B14F-4D97-AF65-F5344CB8AC3E}">
        <p14:creationId xmlns:p14="http://schemas.microsoft.com/office/powerpoint/2010/main" val="3369225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was a time when it was </a:t>
            </a:r>
            <a:r>
              <a:rPr lang="en-US" b="1" dirty="0"/>
              <a:t>illegal</a:t>
            </a:r>
            <a:endParaRPr lang="en-US" b="1" i="1" dirty="0"/>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7656576" y="5360489"/>
            <a:ext cx="4279392" cy="692076"/>
          </a:xfrm>
        </p:spPr>
        <p:txBody>
          <a:bodyPr>
            <a:noAutofit/>
          </a:bodyPr>
          <a:lstStyle/>
          <a:p>
            <a:r>
              <a:rPr lang="en-US" sz="3600" b="0" dirty="0"/>
              <a:t>to </a:t>
            </a:r>
            <a:r>
              <a:rPr lang="en-US" sz="3600" dirty="0"/>
              <a:t>own</a:t>
            </a:r>
            <a:r>
              <a:rPr lang="en-US" sz="3600" b="0" dirty="0"/>
              <a:t> a Bible</a:t>
            </a:r>
          </a:p>
        </p:txBody>
      </p:sp>
      <p:pic>
        <p:nvPicPr>
          <p:cNvPr id="9218" name="Picture 2" descr="http://3.bp.blogspot.com/-Eat8TKs0mKg/UCaH38biZBI/AAAAAAAAA0o/49x6TsTHr6s/s320/b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1079" y="1922050"/>
            <a:ext cx="4184777" cy="3844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6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Waldensians</a:t>
            </a:r>
            <a:r>
              <a:rPr lang="en-US" dirty="0"/>
              <a:t>, persecuted </a:t>
            </a:r>
            <a:r>
              <a:rPr lang="en-US" b="1" dirty="0"/>
              <a:t>spreading</a:t>
            </a:r>
            <a:r>
              <a:rPr lang="en-US" dirty="0"/>
              <a:t> the word</a:t>
            </a:r>
            <a:endParaRPr lang="en-US" i="1" dirty="0"/>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8095488" y="5360489"/>
            <a:ext cx="3840480" cy="692076"/>
          </a:xfrm>
        </p:spPr>
        <p:txBody>
          <a:bodyPr>
            <a:noAutofit/>
          </a:bodyPr>
          <a:lstStyle/>
          <a:p>
            <a:r>
              <a:rPr lang="en-US" sz="3600" dirty="0"/>
              <a:t>Piedmont, Italy</a:t>
            </a:r>
          </a:p>
        </p:txBody>
      </p:sp>
      <p:pic>
        <p:nvPicPr>
          <p:cNvPr id="3074" name="Picture 2" descr="http://4.bp.blogspot.com/_eQpx3w0Du8U/TRNmBpMMTxI/AAAAAAAAARQ/bnfek22MhCo/s1600/Forterocca%2B1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0403" y="1879777"/>
            <a:ext cx="5259386" cy="3944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1552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Johannes Gutenberg, Gutenberg Bible</a:t>
            </a:r>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4425696" y="5360489"/>
            <a:ext cx="7510272" cy="692076"/>
          </a:xfrm>
        </p:spPr>
        <p:txBody>
          <a:bodyPr>
            <a:noAutofit/>
          </a:bodyPr>
          <a:lstStyle/>
          <a:p>
            <a:r>
              <a:rPr lang="en-US" sz="3600" b="0" dirty="0"/>
              <a:t>Printed in </a:t>
            </a:r>
            <a:r>
              <a:rPr lang="en-US" sz="3600" dirty="0"/>
              <a:t>1455</a:t>
            </a:r>
            <a:r>
              <a:rPr lang="en-US" sz="3600" b="0" dirty="0"/>
              <a:t> in Mainz, Germany</a:t>
            </a:r>
          </a:p>
        </p:txBody>
      </p:sp>
      <p:pic>
        <p:nvPicPr>
          <p:cNvPr id="4098" name="Picture 2" descr="https://lamula.pe/media/uploads/0984c72d-b94d-4676-8462-d0531123a66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319" y="1778088"/>
            <a:ext cx="5599049" cy="3732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15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Martin Luther’s defence</a:t>
            </a:r>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2267712" y="5360489"/>
            <a:ext cx="9668256" cy="692076"/>
          </a:xfrm>
        </p:spPr>
        <p:txBody>
          <a:bodyPr>
            <a:noAutofit/>
          </a:bodyPr>
          <a:lstStyle/>
          <a:p>
            <a:r>
              <a:rPr lang="en-US" sz="3600" b="0" dirty="0"/>
              <a:t>The Council of Worms, April 1521 - Germany</a:t>
            </a:r>
          </a:p>
        </p:txBody>
      </p:sp>
      <p:pic>
        <p:nvPicPr>
          <p:cNvPr id="5122" name="Picture 2" descr="http://www.catholicbible101.com/Luther_at_Worm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4775" y="2125561"/>
            <a:ext cx="8442578" cy="3037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68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Martin Luther, 1521</a:t>
            </a:r>
            <a:endParaRPr lang="en-US" i="1" dirty="0"/>
          </a:p>
        </p:txBody>
      </p:sp>
      <p:sp>
        <p:nvSpPr>
          <p:cNvPr id="3" name="Content Placeholder 2"/>
          <p:cNvSpPr>
            <a:spLocks noGrp="1"/>
          </p:cNvSpPr>
          <p:nvPr>
            <p:ph sz="half" idx="2"/>
          </p:nvPr>
        </p:nvSpPr>
        <p:spPr>
          <a:xfrm>
            <a:off x="524256" y="2335065"/>
            <a:ext cx="10984992" cy="2736808"/>
          </a:xfrm>
        </p:spPr>
        <p:txBody>
          <a:bodyPr>
            <a:noAutofit/>
          </a:bodyPr>
          <a:lstStyle/>
          <a:p>
            <a:pPr marL="0" indent="0">
              <a:buNone/>
            </a:pPr>
            <a:r>
              <a:rPr lang="en-GB" sz="4000" dirty="0"/>
              <a:t>“</a:t>
            </a:r>
            <a:r>
              <a:rPr lang="en-GB" sz="4000" i="1" dirty="0"/>
              <a:t>Unless I am convinced by Scripture and plain reason - I do not accept the authority of the popes and councils, for they have contradicted each other - my conscience is captive to the Word of God. I cannot and I will not recant anything for to go against conscience is neither right nor safe. God help me. Amen.</a:t>
            </a:r>
            <a:r>
              <a:rPr lang="en-GB" sz="4000" dirty="0"/>
              <a:t>”</a:t>
            </a:r>
          </a:p>
        </p:txBody>
      </p:sp>
    </p:spTree>
    <p:extLst>
      <p:ext uri="{BB962C8B-B14F-4D97-AF65-F5344CB8AC3E}">
        <p14:creationId xmlns:p14="http://schemas.microsoft.com/office/powerpoint/2010/main" val="231297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4 </a:t>
            </a:r>
            <a:r>
              <a:rPr lang="en-US" b="1" dirty="0"/>
              <a:t>essential</a:t>
            </a:r>
            <a:r>
              <a:rPr lang="en-US" dirty="0"/>
              <a:t> questions of life</a:t>
            </a:r>
            <a:endParaRPr lang="en-US" i="1" dirty="0"/>
          </a:p>
        </p:txBody>
      </p:sp>
      <p:sp>
        <p:nvSpPr>
          <p:cNvPr id="3" name="Content Placeholder 2"/>
          <p:cNvSpPr>
            <a:spLocks noGrp="1"/>
          </p:cNvSpPr>
          <p:nvPr>
            <p:ph sz="half" idx="2"/>
          </p:nvPr>
        </p:nvSpPr>
        <p:spPr>
          <a:xfrm>
            <a:off x="524256" y="2213145"/>
            <a:ext cx="10984992" cy="2736808"/>
          </a:xfrm>
        </p:spPr>
        <p:txBody>
          <a:bodyPr>
            <a:noAutofit/>
          </a:bodyPr>
          <a:lstStyle/>
          <a:p>
            <a:pPr marL="0" indent="0">
              <a:buNone/>
            </a:pPr>
            <a:r>
              <a:rPr lang="en-GB" sz="4800" dirty="0">
                <a:effectLst>
                  <a:outerShdw blurRad="38100" dist="38100" dir="2700000" algn="tl">
                    <a:srgbClr val="000000">
                      <a:alpha val="43137"/>
                    </a:srgbClr>
                  </a:outerShdw>
                </a:effectLst>
              </a:rPr>
              <a:t>1. Where am I from?</a:t>
            </a:r>
          </a:p>
          <a:p>
            <a:pPr marL="0" indent="0">
              <a:buNone/>
            </a:pPr>
            <a:r>
              <a:rPr lang="en-GB" sz="4800" dirty="0">
                <a:effectLst>
                  <a:outerShdw blurRad="38100" dist="38100" dir="2700000" algn="tl">
                    <a:srgbClr val="000000">
                      <a:alpha val="43137"/>
                    </a:srgbClr>
                  </a:outerShdw>
                </a:effectLst>
              </a:rPr>
              <a:t>    2. Why am I here?</a:t>
            </a:r>
          </a:p>
          <a:p>
            <a:pPr marL="0" indent="0">
              <a:buNone/>
            </a:pPr>
            <a:r>
              <a:rPr lang="en-GB" sz="4800" dirty="0">
                <a:effectLst>
                  <a:outerShdw blurRad="38100" dist="38100" dir="2700000" algn="tl">
                    <a:srgbClr val="000000">
                      <a:alpha val="43137"/>
                    </a:srgbClr>
                  </a:outerShdw>
                </a:effectLst>
              </a:rPr>
              <a:t>        3. How should I live?</a:t>
            </a:r>
          </a:p>
          <a:p>
            <a:pPr marL="0" indent="0">
              <a:buNone/>
            </a:pPr>
            <a:r>
              <a:rPr lang="en-GB" sz="4800" dirty="0">
                <a:effectLst>
                  <a:outerShdw blurRad="38100" dist="38100" dir="2700000" algn="tl">
                    <a:srgbClr val="000000">
                      <a:alpha val="43137"/>
                    </a:srgbClr>
                  </a:outerShdw>
                </a:effectLst>
              </a:rPr>
              <a:t>            4. Where am I going?</a:t>
            </a:r>
          </a:p>
        </p:txBody>
      </p:sp>
      <p:sp>
        <p:nvSpPr>
          <p:cNvPr id="4" name="Rectangle 3"/>
          <p:cNvSpPr/>
          <p:nvPr/>
        </p:nvSpPr>
        <p:spPr>
          <a:xfrm>
            <a:off x="0" y="5486400"/>
            <a:ext cx="12192000" cy="560832"/>
          </a:xfrm>
          <a:prstGeom prst="rect">
            <a:avLst/>
          </a:prstGeom>
          <a:solidFill>
            <a:schemeClr val="accent2">
              <a:lumMod val="60000"/>
              <a:lumOff val="4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3"/>
          </p:nvPr>
        </p:nvSpPr>
        <p:spPr>
          <a:xfrm>
            <a:off x="4462272" y="5360489"/>
            <a:ext cx="7473696" cy="692076"/>
          </a:xfrm>
        </p:spPr>
        <p:txBody>
          <a:bodyPr>
            <a:noAutofit/>
          </a:bodyPr>
          <a:lstStyle/>
          <a:p>
            <a:r>
              <a:rPr lang="en-US" sz="3600" b="0" dirty="0"/>
              <a:t>Origin, meaning, morality, destiny</a:t>
            </a:r>
          </a:p>
        </p:txBody>
      </p:sp>
    </p:spTree>
    <p:extLst>
      <p:ext uri="{BB962C8B-B14F-4D97-AF65-F5344CB8AC3E}">
        <p14:creationId xmlns:p14="http://schemas.microsoft.com/office/powerpoint/2010/main" val="3562624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Timothy 3:15 </a:t>
            </a:r>
            <a:r>
              <a:rPr lang="en-US" i="1" dirty="0"/>
              <a:t>KJV</a:t>
            </a:r>
          </a:p>
        </p:txBody>
      </p:sp>
      <p:sp>
        <p:nvSpPr>
          <p:cNvPr id="3" name="Content Placeholder 2"/>
          <p:cNvSpPr>
            <a:spLocks noGrp="1"/>
          </p:cNvSpPr>
          <p:nvPr>
            <p:ph sz="half" idx="2"/>
          </p:nvPr>
        </p:nvSpPr>
        <p:spPr>
          <a:xfrm>
            <a:off x="524256" y="2408217"/>
            <a:ext cx="10984992" cy="2736808"/>
          </a:xfrm>
        </p:spPr>
        <p:txBody>
          <a:bodyPr>
            <a:noAutofit/>
          </a:bodyPr>
          <a:lstStyle/>
          <a:p>
            <a:pPr marL="0" indent="0">
              <a:buNone/>
            </a:pPr>
            <a:r>
              <a:rPr lang="en-GB" sz="4400" dirty="0"/>
              <a:t>“</a:t>
            </a:r>
            <a:r>
              <a:rPr lang="en-GB" sz="4400" b="1" baseline="30000" dirty="0"/>
              <a:t>13 </a:t>
            </a:r>
            <a:r>
              <a:rPr lang="en-GB" sz="4400" dirty="0"/>
              <a:t>But evil men and seducers shall wax worse and worse, deceiving, and being deceived..”</a:t>
            </a:r>
          </a:p>
        </p:txBody>
      </p:sp>
    </p:spTree>
    <p:extLst>
      <p:ext uri="{BB962C8B-B14F-4D97-AF65-F5344CB8AC3E}">
        <p14:creationId xmlns:p14="http://schemas.microsoft.com/office/powerpoint/2010/main" val="11342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not be deceived – a </a:t>
            </a:r>
            <a:r>
              <a:rPr lang="en-US" sz="4000" b="1" dirty="0"/>
              <a:t>how-to</a:t>
            </a:r>
            <a:r>
              <a:rPr lang="en-US" dirty="0"/>
              <a:t> guide</a:t>
            </a:r>
            <a:endParaRPr lang="en-US" i="1" dirty="0"/>
          </a:p>
        </p:txBody>
      </p:sp>
      <p:sp>
        <p:nvSpPr>
          <p:cNvPr id="3" name="Content Placeholder 2"/>
          <p:cNvSpPr>
            <a:spLocks noGrp="1"/>
          </p:cNvSpPr>
          <p:nvPr>
            <p:ph sz="half" idx="2"/>
          </p:nvPr>
        </p:nvSpPr>
        <p:spPr>
          <a:xfrm>
            <a:off x="524256" y="2103417"/>
            <a:ext cx="10984992" cy="2736808"/>
          </a:xfrm>
        </p:spPr>
        <p:txBody>
          <a:bodyPr>
            <a:noAutofit/>
          </a:bodyPr>
          <a:lstStyle/>
          <a:p>
            <a:pPr marL="0" indent="0">
              <a:buNone/>
            </a:pPr>
            <a:r>
              <a:rPr lang="en-GB" sz="4400" dirty="0">
                <a:effectLst>
                  <a:outerShdw blurRad="38100" dist="38100" dir="2700000" algn="tl">
                    <a:srgbClr val="000000">
                      <a:alpha val="43137"/>
                    </a:srgbClr>
                  </a:outerShdw>
                </a:effectLst>
              </a:rPr>
              <a:t>1. </a:t>
            </a:r>
            <a:r>
              <a:rPr lang="en-GB" sz="4400" b="1" dirty="0">
                <a:effectLst>
                  <a:outerShdw blurRad="38100" dist="38100" dir="2700000" algn="tl">
                    <a:srgbClr val="000000">
                      <a:alpha val="43137"/>
                    </a:srgbClr>
                  </a:outerShdw>
                </a:effectLst>
              </a:rPr>
              <a:t>read</a:t>
            </a:r>
            <a:r>
              <a:rPr lang="en-GB" sz="4400" dirty="0">
                <a:effectLst>
                  <a:outerShdw blurRad="38100" dist="38100" dir="2700000" algn="tl">
                    <a:srgbClr val="000000">
                      <a:alpha val="43137"/>
                    </a:srgbClr>
                  </a:outerShdw>
                </a:effectLst>
              </a:rPr>
              <a:t> the Word</a:t>
            </a:r>
          </a:p>
          <a:p>
            <a:pPr marL="0" indent="0">
              <a:buNone/>
            </a:pPr>
            <a:r>
              <a:rPr lang="en-GB" sz="4400" dirty="0">
                <a:effectLst>
                  <a:outerShdw blurRad="38100" dist="38100" dir="2700000" algn="tl">
                    <a:srgbClr val="000000">
                      <a:alpha val="43137"/>
                    </a:srgbClr>
                  </a:outerShdw>
                </a:effectLst>
              </a:rPr>
              <a:t>   2. </a:t>
            </a:r>
            <a:r>
              <a:rPr lang="en-GB" sz="4400" b="1" dirty="0">
                <a:effectLst>
                  <a:outerShdw blurRad="38100" dist="38100" dir="2700000" algn="tl">
                    <a:srgbClr val="000000">
                      <a:alpha val="43137"/>
                    </a:srgbClr>
                  </a:outerShdw>
                </a:effectLst>
              </a:rPr>
              <a:t>study</a:t>
            </a:r>
            <a:r>
              <a:rPr lang="en-GB" sz="4400" dirty="0">
                <a:effectLst>
                  <a:outerShdw blurRad="38100" dist="38100" dir="2700000" algn="tl">
                    <a:srgbClr val="000000">
                      <a:alpha val="43137"/>
                    </a:srgbClr>
                  </a:outerShdw>
                </a:effectLst>
              </a:rPr>
              <a:t> the Word</a:t>
            </a:r>
          </a:p>
          <a:p>
            <a:pPr marL="0" indent="0">
              <a:buNone/>
            </a:pPr>
            <a:r>
              <a:rPr lang="en-GB" sz="4400" dirty="0">
                <a:effectLst>
                  <a:outerShdw blurRad="38100" dist="38100" dir="2700000" algn="tl">
                    <a:srgbClr val="000000">
                      <a:alpha val="43137"/>
                    </a:srgbClr>
                  </a:outerShdw>
                </a:effectLst>
              </a:rPr>
              <a:t>      3. </a:t>
            </a:r>
            <a:r>
              <a:rPr lang="en-GB" sz="4400" b="1" dirty="0">
                <a:effectLst>
                  <a:outerShdw blurRad="38100" dist="38100" dir="2700000" algn="tl">
                    <a:srgbClr val="000000">
                      <a:alpha val="43137"/>
                    </a:srgbClr>
                  </a:outerShdw>
                </a:effectLst>
              </a:rPr>
              <a:t>believe</a:t>
            </a:r>
            <a:r>
              <a:rPr lang="en-GB" sz="4400" dirty="0">
                <a:effectLst>
                  <a:outerShdw blurRad="38100" dist="38100" dir="2700000" algn="tl">
                    <a:srgbClr val="000000">
                      <a:alpha val="43137"/>
                    </a:srgbClr>
                  </a:outerShdw>
                </a:effectLst>
              </a:rPr>
              <a:t> the Word</a:t>
            </a:r>
          </a:p>
          <a:p>
            <a:pPr marL="0" indent="0">
              <a:buNone/>
            </a:pPr>
            <a:r>
              <a:rPr lang="en-GB" sz="4400" dirty="0">
                <a:effectLst>
                  <a:outerShdw blurRad="38100" dist="38100" dir="2700000" algn="tl">
                    <a:srgbClr val="000000">
                      <a:alpha val="43137"/>
                    </a:srgbClr>
                  </a:outerShdw>
                </a:effectLst>
              </a:rPr>
              <a:t>         4. </a:t>
            </a:r>
            <a:r>
              <a:rPr lang="en-GB" sz="4400" b="1" dirty="0">
                <a:effectLst>
                  <a:outerShdw blurRad="38100" dist="38100" dir="2700000" algn="tl">
                    <a:srgbClr val="000000">
                      <a:alpha val="43137"/>
                    </a:srgbClr>
                  </a:outerShdw>
                </a:effectLst>
              </a:rPr>
              <a:t>obey</a:t>
            </a:r>
            <a:r>
              <a:rPr lang="en-GB" sz="4400" dirty="0">
                <a:effectLst>
                  <a:outerShdw blurRad="38100" dist="38100" dir="2700000" algn="tl">
                    <a:srgbClr val="000000">
                      <a:alpha val="43137"/>
                    </a:srgbClr>
                  </a:outerShdw>
                </a:effectLst>
              </a:rPr>
              <a:t> the Word</a:t>
            </a:r>
          </a:p>
          <a:p>
            <a:pPr marL="0" indent="0">
              <a:buNone/>
            </a:pPr>
            <a:r>
              <a:rPr lang="en-GB" sz="4400" dirty="0">
                <a:effectLst>
                  <a:outerShdw blurRad="38100" dist="38100" dir="2700000" algn="tl">
                    <a:srgbClr val="000000">
                      <a:alpha val="43137"/>
                    </a:srgbClr>
                  </a:outerShdw>
                </a:effectLst>
              </a:rPr>
              <a:t>            5. </a:t>
            </a:r>
            <a:r>
              <a:rPr lang="en-GB" sz="4400" b="1" dirty="0">
                <a:effectLst>
                  <a:outerShdw blurRad="38100" dist="38100" dir="2700000" algn="tl">
                    <a:srgbClr val="000000">
                      <a:alpha val="43137"/>
                    </a:srgbClr>
                  </a:outerShdw>
                </a:effectLst>
              </a:rPr>
              <a:t>share</a:t>
            </a:r>
            <a:r>
              <a:rPr lang="en-GB" sz="4400" dirty="0">
                <a:effectLst>
                  <a:outerShdw blurRad="38100" dist="38100" dir="2700000" algn="tl">
                    <a:srgbClr val="000000">
                      <a:alpha val="43137"/>
                    </a:srgbClr>
                  </a:outerShdw>
                </a:effectLst>
              </a:rPr>
              <a:t> the Word</a:t>
            </a:r>
          </a:p>
          <a:p>
            <a:pPr marL="0" indent="0">
              <a:buNone/>
            </a:pPr>
            <a:r>
              <a:rPr lang="en-GB" sz="4400" dirty="0">
                <a:effectLst>
                  <a:outerShdw blurRad="38100" dist="38100" dir="2700000" algn="tl">
                    <a:srgbClr val="000000">
                      <a:alpha val="43137"/>
                    </a:srgbClr>
                  </a:outerShdw>
                </a:effectLst>
              </a:rPr>
              <a:t>                6. </a:t>
            </a:r>
            <a:r>
              <a:rPr lang="en-GB" sz="4400" b="1" dirty="0">
                <a:effectLst>
                  <a:outerShdw blurRad="38100" dist="38100" dir="2700000" algn="tl">
                    <a:srgbClr val="000000">
                      <a:alpha val="43137"/>
                    </a:srgbClr>
                  </a:outerShdw>
                </a:effectLst>
              </a:rPr>
              <a:t>cherish</a:t>
            </a:r>
            <a:r>
              <a:rPr lang="en-GB" sz="4400" dirty="0">
                <a:effectLst>
                  <a:outerShdw blurRad="38100" dist="38100" dir="2700000" algn="tl">
                    <a:srgbClr val="000000">
                      <a:alpha val="43137"/>
                    </a:srgbClr>
                  </a:outerShdw>
                </a:effectLst>
              </a:rPr>
              <a:t> the Word</a:t>
            </a:r>
          </a:p>
        </p:txBody>
      </p:sp>
    </p:spTree>
    <p:extLst>
      <p:ext uri="{BB962C8B-B14F-4D97-AF65-F5344CB8AC3E}">
        <p14:creationId xmlns:p14="http://schemas.microsoft.com/office/powerpoint/2010/main" val="274750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135" y="753229"/>
            <a:ext cx="9613863" cy="1080937"/>
          </a:xfrm>
        </p:spPr>
        <p:txBody>
          <a:bodyPr/>
          <a:lstStyle/>
          <a:p>
            <a:r>
              <a:rPr lang="en-GB" dirty="0"/>
              <a:t>Mind and Character Degraded by </a:t>
            </a:r>
            <a:r>
              <a:rPr lang="en-GB" b="1" dirty="0"/>
              <a:t>Dishonesty</a:t>
            </a:r>
            <a:endParaRPr lang="en-US" b="1" i="1" dirty="0"/>
          </a:p>
        </p:txBody>
      </p:sp>
      <p:sp>
        <p:nvSpPr>
          <p:cNvPr id="3" name="Content Placeholder 2"/>
          <p:cNvSpPr>
            <a:spLocks noGrp="1"/>
          </p:cNvSpPr>
          <p:nvPr>
            <p:ph sz="half" idx="2"/>
          </p:nvPr>
        </p:nvSpPr>
        <p:spPr>
          <a:xfrm>
            <a:off x="499872" y="2200953"/>
            <a:ext cx="10984992" cy="2736808"/>
          </a:xfrm>
        </p:spPr>
        <p:txBody>
          <a:bodyPr>
            <a:noAutofit/>
          </a:bodyPr>
          <a:lstStyle/>
          <a:p>
            <a:pPr marL="0" indent="0">
              <a:buNone/>
            </a:pPr>
            <a:r>
              <a:rPr lang="en-GB" sz="2800" dirty="0"/>
              <a:t>He [one who utters falsehood or practices </a:t>
            </a:r>
            <a:r>
              <a:rPr lang="en-GB" sz="2800" b="1" dirty="0"/>
              <a:t>deception</a:t>
            </a:r>
            <a:r>
              <a:rPr lang="en-GB" sz="2800" dirty="0"/>
              <a:t> loses his own self-respect. He may not be conscious that God sees him and is acquainted with every business transaction, that holy angels are weighing his motives and listening to his words, and that his reward will be according to his works; but if it were possible to conceal his wrongdoing from human and divine inspection, the fact that he himself knows it is degrading to his mind and character. One act does not determine the character, but it breaks down the barrier, and the next temptation is more readily entertained, until finally a habit of prevarication and dishonesty in business is formed, and the man cannot be trusted. {AH 392.2}</a:t>
            </a:r>
          </a:p>
        </p:txBody>
      </p:sp>
    </p:spTree>
    <p:extLst>
      <p:ext uri="{BB962C8B-B14F-4D97-AF65-F5344CB8AC3E}">
        <p14:creationId xmlns:p14="http://schemas.microsoft.com/office/powerpoint/2010/main" val="236919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135" y="753229"/>
            <a:ext cx="9613863" cy="1080937"/>
          </a:xfrm>
        </p:spPr>
        <p:txBody>
          <a:bodyPr/>
          <a:lstStyle/>
          <a:p>
            <a:r>
              <a:rPr lang="en-GB" dirty="0"/>
              <a:t>Mind and Character Degraded by </a:t>
            </a:r>
            <a:r>
              <a:rPr lang="en-GB" b="1" dirty="0"/>
              <a:t>Dishonesty</a:t>
            </a:r>
            <a:endParaRPr lang="en-US" b="1" i="1" dirty="0"/>
          </a:p>
        </p:txBody>
      </p:sp>
      <p:sp>
        <p:nvSpPr>
          <p:cNvPr id="3" name="Content Placeholder 2"/>
          <p:cNvSpPr>
            <a:spLocks noGrp="1"/>
          </p:cNvSpPr>
          <p:nvPr>
            <p:ph sz="half" idx="2"/>
          </p:nvPr>
        </p:nvSpPr>
        <p:spPr>
          <a:xfrm>
            <a:off x="499872" y="2200953"/>
            <a:ext cx="10984992" cy="2736808"/>
          </a:xfrm>
        </p:spPr>
        <p:txBody>
          <a:bodyPr>
            <a:noAutofit/>
          </a:bodyPr>
          <a:lstStyle/>
          <a:p>
            <a:pPr marL="0" indent="0">
              <a:buNone/>
            </a:pPr>
            <a:r>
              <a:rPr lang="en-GB" sz="3600" dirty="0"/>
              <a:t>“As we deal with our fellow men in petty dishonesty or in more daring fraud, so will we deal with God. Men who persist in a course of dishonesty will carry out their principles until they cheat their own souls and lose heaven and eternal life. They will sacrifice </a:t>
            </a:r>
            <a:r>
              <a:rPr lang="en-GB" sz="3600" dirty="0" err="1"/>
              <a:t>honor</a:t>
            </a:r>
            <a:r>
              <a:rPr lang="en-GB" sz="3600" dirty="0"/>
              <a:t> and religion for a small worldly advantage.” {AH 392.3}</a:t>
            </a:r>
          </a:p>
        </p:txBody>
      </p:sp>
    </p:spTree>
    <p:extLst>
      <p:ext uri="{BB962C8B-B14F-4D97-AF65-F5344CB8AC3E}">
        <p14:creationId xmlns:p14="http://schemas.microsoft.com/office/powerpoint/2010/main" val="2708773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Baptism - </a:t>
            </a:r>
            <a:r>
              <a:rPr lang="en-GB" sz="2800" i="1" dirty="0"/>
              <a:t>Mark 16:16 / Mark 1:9, 10 / Col 2:11,12</a:t>
            </a:r>
            <a:r>
              <a:rPr lang="en-GB" sz="2800" dirty="0"/>
              <a:t> </a:t>
            </a:r>
            <a:endParaRPr lang="en-US" sz="2800" b="1" dirty="0"/>
          </a:p>
        </p:txBody>
      </p:sp>
      <p:sp>
        <p:nvSpPr>
          <p:cNvPr id="8" name="Text Placeholder 7"/>
          <p:cNvSpPr>
            <a:spLocks noGrp="1"/>
          </p:cNvSpPr>
          <p:nvPr>
            <p:ph type="body" idx="1"/>
          </p:nvPr>
        </p:nvSpPr>
        <p:spPr>
          <a:xfrm>
            <a:off x="682752" y="5689673"/>
            <a:ext cx="10802112" cy="693135"/>
          </a:xfrm>
        </p:spPr>
        <p:txBody>
          <a:bodyPr>
            <a:noAutofit/>
          </a:bodyPr>
          <a:lstStyle/>
          <a:p>
            <a:r>
              <a:rPr lang="en-GB" sz="3000" i="1" dirty="0">
                <a:effectLst>
                  <a:outerShdw blurRad="38100" dist="38100" dir="2700000" algn="tl">
                    <a:srgbClr val="000000">
                      <a:alpha val="43137"/>
                    </a:srgbClr>
                  </a:outerShdw>
                </a:effectLst>
              </a:rPr>
              <a:t>That by being baptised we confess our faith in the death and resurrection of Jesus, and testify of our death to sin and our purpose to walk in the newness of life. By doing this we acknowledge Jesus as our Lord and saviour, become his people and are received as members into his church. Baptism is a symbol of our union with Christ, the forgiveness of our sins and our reception of the Holy Spirit.  It is by immersion in water and is contingent on </a:t>
            </a:r>
            <a:r>
              <a:rPr lang="en-GB" sz="3000" i="1" u="sng" dirty="0">
                <a:effectLst>
                  <a:outerShdw blurRad="38100" dist="38100" dir="2700000" algn="tl">
                    <a:srgbClr val="000000">
                      <a:alpha val="43137"/>
                    </a:srgbClr>
                  </a:outerShdw>
                </a:effectLst>
              </a:rPr>
              <a:t>an affirmation of our faith in Jesus </a:t>
            </a:r>
            <a:r>
              <a:rPr lang="en-GB" sz="3000" i="1" dirty="0">
                <a:effectLst>
                  <a:outerShdw blurRad="38100" dist="38100" dir="2700000" algn="tl">
                    <a:srgbClr val="000000">
                      <a:alpha val="43137"/>
                    </a:srgbClr>
                  </a:outerShdw>
                </a:effectLst>
              </a:rPr>
              <a:t>and evidence of repentance from sin.   </a:t>
            </a:r>
            <a:endParaRPr lang="en-US" sz="3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994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24:1-3 </a:t>
            </a:r>
            <a:r>
              <a:rPr lang="en-US" i="1" dirty="0"/>
              <a:t>KJV</a:t>
            </a:r>
            <a:endParaRPr lang="en-US" sz="4000" b="1" i="1" dirty="0"/>
          </a:p>
        </p:txBody>
      </p:sp>
      <p:sp>
        <p:nvSpPr>
          <p:cNvPr id="8" name="Text Placeholder 7"/>
          <p:cNvSpPr>
            <a:spLocks noGrp="1"/>
          </p:cNvSpPr>
          <p:nvPr>
            <p:ph type="body" idx="1"/>
          </p:nvPr>
        </p:nvSpPr>
        <p:spPr>
          <a:xfrm>
            <a:off x="524256" y="5701865"/>
            <a:ext cx="11155680" cy="693135"/>
          </a:xfrm>
        </p:spPr>
        <p:txBody>
          <a:bodyPr>
            <a:noAutofit/>
          </a:bodyPr>
          <a:lstStyle/>
          <a:p>
            <a:r>
              <a:rPr lang="en-GB" sz="3200" i="1" baseline="30000">
                <a:effectLst>
                  <a:outerShdw blurRad="38100" dist="38100" dir="2700000" algn="tl">
                    <a:srgbClr val="000000">
                      <a:alpha val="43137"/>
                    </a:srgbClr>
                  </a:outerShdw>
                </a:effectLst>
              </a:rPr>
              <a:t>1</a:t>
            </a:r>
            <a:r>
              <a:rPr lang="en-GB" sz="3200" baseline="30000">
                <a:effectLst>
                  <a:outerShdw blurRad="38100" dist="38100" dir="2700000" algn="tl">
                    <a:srgbClr val="000000">
                      <a:alpha val="43137"/>
                    </a:srgbClr>
                  </a:outerShdw>
                </a:effectLst>
              </a:rPr>
              <a:t> </a:t>
            </a:r>
            <a:r>
              <a:rPr lang="en-GB" sz="3200" b="0">
                <a:effectLst>
                  <a:outerShdw blurRad="38100" dist="38100" dir="2700000" algn="tl">
                    <a:srgbClr val="000000">
                      <a:alpha val="43137"/>
                    </a:srgbClr>
                  </a:outerShdw>
                </a:effectLst>
              </a:rPr>
              <a:t>Then Jesus went out and departed from the temple, and His disciples came up to show Him the buildings of the temple. </a:t>
            </a:r>
            <a:r>
              <a:rPr lang="en-GB" sz="3200" i="1" baseline="30000">
                <a:effectLst>
                  <a:outerShdw blurRad="38100" dist="38100" dir="2700000" algn="tl">
                    <a:srgbClr val="000000">
                      <a:alpha val="43137"/>
                    </a:srgbClr>
                  </a:outerShdw>
                </a:effectLst>
              </a:rPr>
              <a:t>2</a:t>
            </a:r>
            <a:r>
              <a:rPr lang="en-GB" sz="3200" baseline="30000">
                <a:effectLst>
                  <a:outerShdw blurRad="38100" dist="38100" dir="2700000" algn="tl">
                    <a:srgbClr val="000000">
                      <a:alpha val="43137"/>
                    </a:srgbClr>
                  </a:outerShdw>
                </a:effectLst>
              </a:rPr>
              <a:t> </a:t>
            </a:r>
            <a:r>
              <a:rPr lang="en-GB" sz="3200" b="0">
                <a:effectLst>
                  <a:outerShdw blurRad="38100" dist="38100" dir="2700000" algn="tl">
                    <a:srgbClr val="000000">
                      <a:alpha val="43137"/>
                    </a:srgbClr>
                  </a:outerShdw>
                </a:effectLst>
              </a:rPr>
              <a:t>And Jesus said to them, “Do you not see all these things? Assuredly, I say to you, not </a:t>
            </a:r>
            <a:r>
              <a:rPr lang="en-GB" sz="3200" b="0" i="1">
                <a:effectLst>
                  <a:outerShdw blurRad="38100" dist="38100" dir="2700000" algn="tl">
                    <a:srgbClr val="000000">
                      <a:alpha val="43137"/>
                    </a:srgbClr>
                  </a:outerShdw>
                </a:effectLst>
              </a:rPr>
              <a:t>one</a:t>
            </a:r>
            <a:r>
              <a:rPr lang="en-GB" sz="3200" b="0">
                <a:effectLst>
                  <a:outerShdw blurRad="38100" dist="38100" dir="2700000" algn="tl">
                    <a:srgbClr val="000000">
                      <a:alpha val="43137"/>
                    </a:srgbClr>
                  </a:outerShdw>
                </a:effectLst>
              </a:rPr>
              <a:t> stone shall be left here upon another, that shall not be thrown down.”</a:t>
            </a:r>
          </a:p>
          <a:p>
            <a:r>
              <a:rPr lang="en-GB" sz="3200" i="1" baseline="30000">
                <a:effectLst>
                  <a:outerShdw blurRad="38100" dist="38100" dir="2700000" algn="tl">
                    <a:srgbClr val="000000">
                      <a:alpha val="43137"/>
                    </a:srgbClr>
                  </a:outerShdw>
                </a:effectLst>
              </a:rPr>
              <a:t>3</a:t>
            </a:r>
            <a:r>
              <a:rPr lang="en-GB" sz="3200" baseline="30000">
                <a:effectLst>
                  <a:outerShdw blurRad="38100" dist="38100" dir="2700000" algn="tl">
                    <a:srgbClr val="000000">
                      <a:alpha val="43137"/>
                    </a:srgbClr>
                  </a:outerShdw>
                </a:effectLst>
              </a:rPr>
              <a:t> </a:t>
            </a:r>
            <a:r>
              <a:rPr lang="en-GB" sz="3200" b="0">
                <a:effectLst>
                  <a:outerShdw blurRad="38100" dist="38100" dir="2700000" algn="tl">
                    <a:srgbClr val="000000">
                      <a:alpha val="43137"/>
                    </a:srgbClr>
                  </a:outerShdw>
                </a:effectLst>
              </a:rPr>
              <a:t>Now as He sat on the Mount of Olives, the disciples came to Him privately, saying, “Tell us, when will these things be? And what </a:t>
            </a:r>
            <a:r>
              <a:rPr lang="en-GB" sz="3200" b="0" i="1">
                <a:effectLst>
                  <a:outerShdw blurRad="38100" dist="38100" dir="2700000" algn="tl">
                    <a:srgbClr val="000000">
                      <a:alpha val="43137"/>
                    </a:srgbClr>
                  </a:outerShdw>
                </a:effectLst>
              </a:rPr>
              <a:t>will be</a:t>
            </a:r>
            <a:r>
              <a:rPr lang="en-GB" sz="3200" b="0">
                <a:effectLst>
                  <a:outerShdw blurRad="38100" dist="38100" dir="2700000" algn="tl">
                    <a:srgbClr val="000000">
                      <a:alpha val="43137"/>
                    </a:srgbClr>
                  </a:outerShdw>
                </a:effectLst>
              </a:rPr>
              <a:t> the sign of Your coming, and of the end of the age?”</a:t>
            </a:r>
            <a:endParaRPr lang="en-GB" sz="3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767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24:4-5, 11 &amp; 24 </a:t>
            </a:r>
            <a:r>
              <a:rPr lang="en-US" i="1" dirty="0"/>
              <a:t>KJV</a:t>
            </a:r>
            <a:endParaRPr lang="en-US" sz="4000" b="1" i="1" dirty="0"/>
          </a:p>
        </p:txBody>
      </p:sp>
      <p:sp>
        <p:nvSpPr>
          <p:cNvPr id="8" name="Text Placeholder 7"/>
          <p:cNvSpPr>
            <a:spLocks noGrp="1"/>
          </p:cNvSpPr>
          <p:nvPr>
            <p:ph type="body" idx="1"/>
          </p:nvPr>
        </p:nvSpPr>
        <p:spPr>
          <a:xfrm>
            <a:off x="548640" y="5677481"/>
            <a:ext cx="11155680" cy="693135"/>
          </a:xfrm>
        </p:spPr>
        <p:txBody>
          <a:bodyPr>
            <a:noAutofit/>
          </a:bodyPr>
          <a:lstStyle/>
          <a:p>
            <a:r>
              <a:rPr lang="en-GB" sz="3200" i="1" baseline="30000" dirty="0">
                <a:effectLst/>
              </a:rPr>
              <a:t>4</a:t>
            </a:r>
            <a:r>
              <a:rPr lang="en-GB" sz="3200" baseline="30000" dirty="0">
                <a:effectLst/>
              </a:rPr>
              <a:t> </a:t>
            </a:r>
            <a:r>
              <a:rPr lang="en-GB" sz="3200" b="0" dirty="0">
                <a:effectLst>
                  <a:outerShdw blurRad="38100" dist="38100" dir="2700000" algn="tl">
                    <a:srgbClr val="000000">
                      <a:alpha val="43137"/>
                    </a:srgbClr>
                  </a:outerShdw>
                </a:effectLst>
              </a:rPr>
              <a:t>And Jesus answered and said to them: “</a:t>
            </a:r>
            <a:r>
              <a:rPr lang="en-GB" sz="3200" u="sng" dirty="0">
                <a:effectLst>
                  <a:outerShdw blurRad="38100" dist="38100" dir="2700000" algn="tl">
                    <a:srgbClr val="000000">
                      <a:alpha val="43137"/>
                    </a:srgbClr>
                  </a:outerShdw>
                </a:effectLst>
              </a:rPr>
              <a:t>Take heed </a:t>
            </a:r>
            <a:r>
              <a:rPr lang="en-GB" sz="3200" b="0" dirty="0">
                <a:effectLst>
                  <a:outerShdw blurRad="38100" dist="38100" dir="2700000" algn="tl">
                    <a:srgbClr val="000000">
                      <a:alpha val="43137"/>
                    </a:srgbClr>
                  </a:outerShdw>
                </a:effectLst>
              </a:rPr>
              <a:t>that </a:t>
            </a:r>
            <a:r>
              <a:rPr lang="en-GB" sz="3200" b="0" u="sng" dirty="0">
                <a:effectLst>
                  <a:outerShdw blurRad="38100" dist="38100" dir="2700000" algn="tl">
                    <a:srgbClr val="000000">
                      <a:alpha val="43137"/>
                    </a:srgbClr>
                  </a:outerShdw>
                </a:effectLst>
              </a:rPr>
              <a:t>no one deceives you</a:t>
            </a:r>
            <a:r>
              <a:rPr lang="en-GB" sz="3200" b="0" dirty="0">
                <a:effectLst>
                  <a:outerShdw blurRad="38100" dist="38100" dir="2700000" algn="tl">
                    <a:srgbClr val="000000">
                      <a:alpha val="43137"/>
                    </a:srgbClr>
                  </a:outerShdw>
                </a:effectLst>
              </a:rPr>
              <a:t>. </a:t>
            </a:r>
            <a:r>
              <a:rPr lang="en-GB" sz="3200" baseline="30000" dirty="0">
                <a:effectLst>
                  <a:outerShdw blurRad="38100" dist="38100" dir="2700000" algn="tl">
                    <a:srgbClr val="000000">
                      <a:alpha val="43137"/>
                    </a:srgbClr>
                  </a:outerShdw>
                </a:effectLst>
              </a:rPr>
              <a:t>5 </a:t>
            </a:r>
            <a:r>
              <a:rPr lang="en-GB" sz="3200" b="0" dirty="0">
                <a:effectLst>
                  <a:outerShdw blurRad="38100" dist="38100" dir="2700000" algn="tl">
                    <a:srgbClr val="000000">
                      <a:alpha val="43137"/>
                    </a:srgbClr>
                  </a:outerShdw>
                </a:effectLst>
              </a:rPr>
              <a:t>For </a:t>
            </a:r>
            <a:r>
              <a:rPr lang="en-GB" sz="3200" u="sng" dirty="0">
                <a:effectLst>
                  <a:outerShdw blurRad="38100" dist="38100" dir="2700000" algn="tl">
                    <a:srgbClr val="000000">
                      <a:alpha val="43137"/>
                    </a:srgbClr>
                  </a:outerShdw>
                </a:effectLst>
              </a:rPr>
              <a:t>many</a:t>
            </a:r>
            <a:r>
              <a:rPr lang="en-GB" sz="3200" b="0" dirty="0">
                <a:effectLst>
                  <a:outerShdw blurRad="38100" dist="38100" dir="2700000" algn="tl">
                    <a:srgbClr val="000000">
                      <a:alpha val="43137"/>
                    </a:srgbClr>
                  </a:outerShdw>
                </a:effectLst>
              </a:rPr>
              <a:t> will come in My name, saying, ‘I am the Christ,’ and will deceive </a:t>
            </a:r>
            <a:r>
              <a:rPr lang="en-GB" sz="3200" u="sng" dirty="0">
                <a:effectLst>
                  <a:outerShdw blurRad="38100" dist="38100" dir="2700000" algn="tl">
                    <a:srgbClr val="000000">
                      <a:alpha val="43137"/>
                    </a:srgbClr>
                  </a:outerShdw>
                </a:effectLst>
              </a:rPr>
              <a:t>many</a:t>
            </a:r>
            <a:r>
              <a:rPr lang="en-GB" sz="3200" b="0" dirty="0">
                <a:effectLst>
                  <a:outerShdw blurRad="38100" dist="38100" dir="2700000" algn="tl">
                    <a:srgbClr val="000000">
                      <a:alpha val="43137"/>
                    </a:srgbClr>
                  </a:outerShdw>
                </a:effectLst>
              </a:rPr>
              <a:t>.</a:t>
            </a:r>
          </a:p>
          <a:p>
            <a:r>
              <a:rPr lang="en-GB" sz="3200" i="1" baseline="30000" dirty="0">
                <a:effectLst>
                  <a:outerShdw blurRad="38100" dist="38100" dir="2700000" algn="tl">
                    <a:srgbClr val="000000">
                      <a:alpha val="43137"/>
                    </a:srgbClr>
                  </a:outerShdw>
                </a:effectLst>
              </a:rPr>
              <a:t>11</a:t>
            </a:r>
            <a:r>
              <a:rPr lang="en-GB" sz="3200" baseline="30000" dirty="0">
                <a:effectLst>
                  <a:outerShdw blurRad="38100" dist="38100" dir="2700000" algn="tl">
                    <a:srgbClr val="000000">
                      <a:alpha val="43137"/>
                    </a:srgbClr>
                  </a:outerShdw>
                </a:effectLst>
              </a:rPr>
              <a:t> </a:t>
            </a:r>
            <a:r>
              <a:rPr lang="en-GB" sz="3200" b="0" dirty="0">
                <a:effectLst>
                  <a:outerShdw blurRad="38100" dist="38100" dir="2700000" algn="tl">
                    <a:srgbClr val="000000">
                      <a:alpha val="43137"/>
                    </a:srgbClr>
                  </a:outerShdw>
                </a:effectLst>
              </a:rPr>
              <a:t>Then </a:t>
            </a:r>
            <a:r>
              <a:rPr lang="en-GB" sz="3200" b="0" u="sng" dirty="0">
                <a:effectLst>
                  <a:outerShdw blurRad="38100" dist="38100" dir="2700000" algn="tl">
                    <a:srgbClr val="000000">
                      <a:alpha val="43137"/>
                    </a:srgbClr>
                  </a:outerShdw>
                </a:effectLst>
              </a:rPr>
              <a:t>many</a:t>
            </a:r>
            <a:r>
              <a:rPr lang="en-GB" sz="3200" b="0" dirty="0">
                <a:effectLst>
                  <a:outerShdw blurRad="38100" dist="38100" dir="2700000" algn="tl">
                    <a:srgbClr val="000000">
                      <a:alpha val="43137"/>
                    </a:srgbClr>
                  </a:outerShdw>
                </a:effectLst>
              </a:rPr>
              <a:t> false prophets will rise up and deceive </a:t>
            </a:r>
            <a:r>
              <a:rPr lang="en-GB" sz="3200" b="0" u="sng" dirty="0">
                <a:effectLst>
                  <a:outerShdw blurRad="38100" dist="38100" dir="2700000" algn="tl">
                    <a:srgbClr val="000000">
                      <a:alpha val="43137"/>
                    </a:srgbClr>
                  </a:outerShdw>
                </a:effectLst>
              </a:rPr>
              <a:t>many</a:t>
            </a:r>
            <a:r>
              <a:rPr lang="en-GB" sz="3200" b="0" dirty="0">
                <a:effectLst>
                  <a:outerShdw blurRad="38100" dist="38100" dir="2700000" algn="tl">
                    <a:srgbClr val="000000">
                      <a:alpha val="43137"/>
                    </a:srgbClr>
                  </a:outerShdw>
                </a:effectLst>
              </a:rPr>
              <a:t>.</a:t>
            </a:r>
          </a:p>
          <a:p>
            <a:r>
              <a:rPr lang="en-GB" sz="3200" i="1" baseline="30000" dirty="0">
                <a:effectLst>
                  <a:outerShdw blurRad="38100" dist="38100" dir="2700000" algn="tl">
                    <a:srgbClr val="000000">
                      <a:alpha val="43137"/>
                    </a:srgbClr>
                  </a:outerShdw>
                </a:effectLst>
              </a:rPr>
              <a:t>24</a:t>
            </a:r>
            <a:r>
              <a:rPr lang="en-GB" sz="3200" baseline="30000" dirty="0">
                <a:effectLst>
                  <a:outerShdw blurRad="38100" dist="38100" dir="2700000" algn="tl">
                    <a:srgbClr val="000000">
                      <a:alpha val="43137"/>
                    </a:srgbClr>
                  </a:outerShdw>
                </a:effectLst>
              </a:rPr>
              <a:t> </a:t>
            </a:r>
            <a:r>
              <a:rPr lang="en-GB" sz="3200" b="0" dirty="0">
                <a:effectLst>
                  <a:outerShdw blurRad="38100" dist="38100" dir="2700000" algn="tl">
                    <a:srgbClr val="000000">
                      <a:alpha val="43137"/>
                    </a:srgbClr>
                  </a:outerShdw>
                </a:effectLst>
              </a:rPr>
              <a:t>For </a:t>
            </a:r>
            <a:r>
              <a:rPr lang="en-GB" sz="3200" b="0" u="sng" dirty="0">
                <a:effectLst>
                  <a:outerShdw blurRad="38100" dist="38100" dir="2700000" algn="tl">
                    <a:srgbClr val="000000">
                      <a:alpha val="43137"/>
                    </a:srgbClr>
                  </a:outerShdw>
                </a:effectLst>
              </a:rPr>
              <a:t>false </a:t>
            </a:r>
            <a:r>
              <a:rPr lang="en-GB" sz="3200" b="0" u="sng" dirty="0" err="1">
                <a:effectLst>
                  <a:outerShdw blurRad="38100" dist="38100" dir="2700000" algn="tl">
                    <a:srgbClr val="000000">
                      <a:alpha val="43137"/>
                    </a:srgbClr>
                  </a:outerShdw>
                </a:effectLst>
              </a:rPr>
              <a:t>christs</a:t>
            </a:r>
            <a:r>
              <a:rPr lang="en-GB" sz="3200" b="0" dirty="0">
                <a:effectLst>
                  <a:outerShdw blurRad="38100" dist="38100" dir="2700000" algn="tl">
                    <a:srgbClr val="000000">
                      <a:alpha val="43137"/>
                    </a:srgbClr>
                  </a:outerShdw>
                </a:effectLst>
              </a:rPr>
              <a:t> and </a:t>
            </a:r>
            <a:r>
              <a:rPr lang="en-GB" sz="3200" b="0" u="sng" dirty="0">
                <a:effectLst>
                  <a:outerShdw blurRad="38100" dist="38100" dir="2700000" algn="tl">
                    <a:srgbClr val="000000">
                      <a:alpha val="43137"/>
                    </a:srgbClr>
                  </a:outerShdw>
                </a:effectLst>
              </a:rPr>
              <a:t>false prophets</a:t>
            </a:r>
            <a:r>
              <a:rPr lang="en-GB" sz="3200" b="0" dirty="0">
                <a:effectLst>
                  <a:outerShdw blurRad="38100" dist="38100" dir="2700000" algn="tl">
                    <a:srgbClr val="000000">
                      <a:alpha val="43137"/>
                    </a:srgbClr>
                  </a:outerShdw>
                </a:effectLst>
              </a:rPr>
              <a:t> will rise and show great signs and wonders to deceive, if possible, even the elect. </a:t>
            </a:r>
          </a:p>
          <a:p>
            <a:endParaRPr lang="en-GB" sz="3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3443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Warning</a:t>
            </a:r>
            <a:endParaRPr lang="en-US" i="1" dirty="0"/>
          </a:p>
        </p:txBody>
      </p:sp>
      <p:pic>
        <p:nvPicPr>
          <p:cNvPr id="5124" name="Picture 4" descr="http://cache2.asset-cache.net/xt/87354909.jpg?v=1&amp;g=fs1%7C0%7CING%7C54%7C909&amp;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2615" y="2331148"/>
            <a:ext cx="4733418" cy="3146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137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levynewsnetwork.files.wordpress.com/2011/09/businessman-holding-blank-car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7540" y="1628968"/>
            <a:ext cx="7519672" cy="50042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Widespread </a:t>
            </a:r>
            <a:r>
              <a:rPr lang="en-US" sz="4000" b="1" dirty="0"/>
              <a:t>Deception</a:t>
            </a:r>
          </a:p>
        </p:txBody>
      </p:sp>
      <p:sp>
        <p:nvSpPr>
          <p:cNvPr id="5" name="TextBox 4"/>
          <p:cNvSpPr txBox="1"/>
          <p:nvPr/>
        </p:nvSpPr>
        <p:spPr>
          <a:xfrm rot="21386540">
            <a:off x="4865777" y="3592827"/>
            <a:ext cx="1853885" cy="646331"/>
          </a:xfrm>
          <a:prstGeom prst="rect">
            <a:avLst/>
          </a:prstGeom>
          <a:noFill/>
        </p:spPr>
        <p:txBody>
          <a:bodyPr wrap="square" rtlCol="0">
            <a:spAutoFit/>
          </a:bodyPr>
          <a:lstStyle/>
          <a:p>
            <a:r>
              <a:rPr lang="en-GB" b="1" dirty="0">
                <a:solidFill>
                  <a:schemeClr val="bg1"/>
                </a:solidFill>
              </a:rPr>
              <a:t>False Prophet</a:t>
            </a:r>
          </a:p>
          <a:p>
            <a:r>
              <a:rPr lang="en-GB" b="1" dirty="0">
                <a:solidFill>
                  <a:schemeClr val="bg1"/>
                </a:solidFill>
              </a:rPr>
              <a:t>666- antichrist</a:t>
            </a:r>
          </a:p>
        </p:txBody>
      </p:sp>
      <p:sp>
        <p:nvSpPr>
          <p:cNvPr id="7" name="Rectangle 6"/>
          <p:cNvSpPr/>
          <p:nvPr/>
        </p:nvSpPr>
        <p:spPr>
          <a:xfrm>
            <a:off x="4413505" y="5986427"/>
            <a:ext cx="4937760" cy="499717"/>
          </a:xfrm>
          <a:prstGeom prst="rect">
            <a:avLst/>
          </a:prstGeom>
          <a:solidFill>
            <a:srgbClr val="A7D535">
              <a:alpha val="5882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706113" y="5978467"/>
            <a:ext cx="5273164" cy="523220"/>
          </a:xfrm>
          <a:prstGeom prst="rect">
            <a:avLst/>
          </a:prstGeom>
          <a:noFill/>
        </p:spPr>
        <p:txBody>
          <a:bodyPr wrap="square" rtlCol="0">
            <a:spAutoFit/>
          </a:bodyPr>
          <a:lstStyle/>
          <a:p>
            <a:r>
              <a:rPr lang="en-GB" sz="2800" dirty="0">
                <a:solidFill>
                  <a:schemeClr val="bg1"/>
                </a:solidFill>
              </a:rPr>
              <a:t>False Prophets will </a:t>
            </a:r>
            <a:r>
              <a:rPr lang="en-GB" sz="2800" b="1" dirty="0">
                <a:solidFill>
                  <a:schemeClr val="bg1"/>
                </a:solidFill>
              </a:rPr>
              <a:t>abound</a:t>
            </a:r>
          </a:p>
        </p:txBody>
      </p:sp>
    </p:spTree>
    <p:extLst>
      <p:ext uri="{BB962C8B-B14F-4D97-AF65-F5344CB8AC3E}">
        <p14:creationId xmlns:p14="http://schemas.microsoft.com/office/powerpoint/2010/main" val="1575721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Jim Jones– The People’s Temple, Guyana</a:t>
            </a:r>
            <a:endParaRPr lang="en-US" i="1" dirty="0"/>
          </a:p>
        </p:txBody>
      </p:sp>
      <p:pic>
        <p:nvPicPr>
          <p:cNvPr id="3076" name="Picture 4" descr="http://bloximages.chicago2.vip.townnews.com/wacotrib.com/content/tncms/assets/v3/editorial/9/4c/94ceac85-e460-5a0b-b74f-fc40cb25240d/516a48914b551.imag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47058" y="2206092"/>
            <a:ext cx="7590748" cy="369549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ithfriendship.com/images/d/17568/dead-4-atf-agents-koresh.jpg"/>
          <p:cNvPicPr>
            <a:picLocks noChangeAspect="1" noChangeArrowheads="1"/>
          </p:cNvPicPr>
          <p:nvPr/>
        </p:nvPicPr>
        <p:blipFill rotWithShape="1">
          <a:blip r:embed="rId4">
            <a:extLst>
              <a:ext uri="{28A0092B-C50C-407E-A947-70E740481C1C}">
                <a14:useLocalDpi xmlns:a14="http://schemas.microsoft.com/office/drawing/2010/main" val="0"/>
              </a:ext>
            </a:extLst>
          </a:blip>
          <a:srcRect l="10717" t="12480" r="14190" b="12960"/>
          <a:stretch/>
        </p:blipFill>
        <p:spPr bwMode="auto">
          <a:xfrm>
            <a:off x="2243328" y="2325346"/>
            <a:ext cx="2731008" cy="180774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tatic.ddmcdn.com/gif/jim-jones-jesus-660.jpg"/>
          <p:cNvPicPr>
            <a:picLocks noChangeAspect="1" noChangeArrowheads="1"/>
          </p:cNvPicPr>
          <p:nvPr/>
        </p:nvPicPr>
        <p:blipFill rotWithShape="1">
          <a:blip r:embed="rId5">
            <a:extLst>
              <a:ext uri="{28A0092B-C50C-407E-A947-70E740481C1C}">
                <a14:useLocalDpi xmlns:a14="http://schemas.microsoft.com/office/drawing/2010/main" val="0"/>
              </a:ext>
            </a:extLst>
          </a:blip>
          <a:srcRect t="15650" b="11150"/>
          <a:stretch/>
        </p:blipFill>
        <p:spPr bwMode="auto">
          <a:xfrm>
            <a:off x="1969227" y="2206752"/>
            <a:ext cx="7616098" cy="36576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ww4.hdnux.com/photos/12/57/04/2814263/7/628x471.jpg"/>
          <p:cNvPicPr>
            <a:picLocks noChangeAspect="1" noChangeArrowheads="1"/>
          </p:cNvPicPr>
          <p:nvPr/>
        </p:nvPicPr>
        <p:blipFill rotWithShape="1">
          <a:blip r:embed="rId6">
            <a:extLst>
              <a:ext uri="{28A0092B-C50C-407E-A947-70E740481C1C}">
                <a14:useLocalDpi xmlns:a14="http://schemas.microsoft.com/office/drawing/2010/main" val="0"/>
              </a:ext>
            </a:extLst>
          </a:blip>
          <a:srcRect b="10815"/>
          <a:stretch/>
        </p:blipFill>
        <p:spPr bwMode="auto">
          <a:xfrm>
            <a:off x="2630552" y="1556601"/>
            <a:ext cx="2685160" cy="372253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708701" y="2458560"/>
            <a:ext cx="2227265" cy="3416320"/>
          </a:xfrm>
          <a:prstGeom prst="rect">
            <a:avLst/>
          </a:prstGeom>
        </p:spPr>
        <p:txBody>
          <a:bodyPr wrap="square">
            <a:spAutoFit/>
          </a:bodyPr>
          <a:lstStyle/>
          <a:p>
            <a:r>
              <a:rPr lang="en-GB" sz="2400" dirty="0"/>
              <a:t>913 people died in a mass suicide-murder under the direction of their leader Jim Jones November 18, 1978.</a:t>
            </a:r>
          </a:p>
        </p:txBody>
      </p:sp>
    </p:spTree>
    <p:extLst>
      <p:ext uri="{BB962C8B-B14F-4D97-AF65-F5344CB8AC3E}">
        <p14:creationId xmlns:p14="http://schemas.microsoft.com/office/powerpoint/2010/main" val="4260871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1_Berlin">
  <a:themeElements>
    <a:clrScheme name="Berli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B587E4A9-1405-4B4F-8BC3-512EE08D2EBF}"/>
    </a:ext>
  </a:extLst>
</a:theme>
</file>

<file path=ppt/theme/theme3.xml><?xml version="1.0" encoding="utf-8"?>
<a:theme xmlns:a="http://schemas.openxmlformats.org/drawingml/2006/main" name="2_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4.xml><?xml version="1.0" encoding="utf-8"?>
<a:theme xmlns:a="http://schemas.openxmlformats.org/drawingml/2006/main" name="3_Berlin">
  <a:themeElements>
    <a:clrScheme name="Berlin">
      <a:dk1>
        <a:sysClr val="windowText" lastClr="000000"/>
      </a:dk1>
      <a:lt1>
        <a:sysClr val="window" lastClr="FFFFFF"/>
      </a:lt1>
      <a:dk2>
        <a:srgbClr val="8D4585"/>
      </a:dk2>
      <a:lt2>
        <a:srgbClr val="E7E6E6"/>
      </a:lt2>
      <a:accent1>
        <a:srgbClr val="F35AE6"/>
      </a:accent1>
      <a:accent2>
        <a:srgbClr val="FC5283"/>
      </a:accent2>
      <a:accent3>
        <a:srgbClr val="F67C64"/>
      </a:accent3>
      <a:accent4>
        <a:srgbClr val="F89F65"/>
      </a:accent4>
      <a:accent5>
        <a:srgbClr val="55C6BA"/>
      </a:accent5>
      <a:accent6>
        <a:srgbClr val="84A3FD"/>
      </a:accent6>
      <a:hlink>
        <a:srgbClr val="6ED4F6"/>
      </a:hlink>
      <a:folHlink>
        <a:srgbClr val="9FECFC"/>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106000"/>
                <a:satMod val="220000"/>
                <a:lumMod val="140000"/>
              </a:schemeClr>
            </a:gs>
            <a:gs pos="50000">
              <a:schemeClr val="phClr">
                <a:shade val="100000"/>
                <a:hueMod val="100000"/>
                <a:satMod val="110000"/>
                <a:lumMod val="130000"/>
              </a:schemeClr>
            </a:gs>
            <a:gs pos="100000">
              <a:schemeClr val="phClr">
                <a:shade val="69000"/>
                <a:hueMod val="88000"/>
                <a:satMod val="16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7D30EEFE-7128-4DE5-8A0D-8D4EF32CB0A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974</TotalTime>
  <Words>1011</Words>
  <Application>Microsoft Office PowerPoint</Application>
  <PresentationFormat>Widescreen</PresentationFormat>
  <Paragraphs>150</Paragraphs>
  <Slides>39</Slides>
  <Notes>39</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39</vt:i4>
      </vt:variant>
    </vt:vector>
  </HeadingPairs>
  <TitlesOfParts>
    <vt:vector size="46" baseType="lpstr">
      <vt:lpstr>Arial</vt:lpstr>
      <vt:lpstr>Calibri</vt:lpstr>
      <vt:lpstr>Trebuchet MS</vt:lpstr>
      <vt:lpstr>Berlin</vt:lpstr>
      <vt:lpstr>1_Berlin</vt:lpstr>
      <vt:lpstr>2_Berlin</vt:lpstr>
      <vt:lpstr>3_Berlin</vt:lpstr>
      <vt:lpstr>How not to be Deceived</vt:lpstr>
      <vt:lpstr>Definition : Deceit  de·ceit</vt:lpstr>
      <vt:lpstr>3 Categories of Deception</vt:lpstr>
      <vt:lpstr>Baptism - Mark 16:16 / Mark 1:9, 10 / Col 2:11,12 </vt:lpstr>
      <vt:lpstr>Matthew 24:1-3 KJV</vt:lpstr>
      <vt:lpstr>Matthew 24:4-5, 11 &amp; 24 KJV</vt:lpstr>
      <vt:lpstr>Warning</vt:lpstr>
      <vt:lpstr>Widespread Deception</vt:lpstr>
      <vt:lpstr>Jim Jones– The People’s Temple, Guyana</vt:lpstr>
      <vt:lpstr>David Koresh – Branch Davidians, WACO</vt:lpstr>
      <vt:lpstr>False Christ’s</vt:lpstr>
      <vt:lpstr>False Christ’s</vt:lpstr>
      <vt:lpstr>False Christ’s</vt:lpstr>
      <vt:lpstr>2 Corinthians 11:14 KJV</vt:lpstr>
      <vt:lpstr>2 Corinthians 11:14 KJV</vt:lpstr>
      <vt:lpstr>Matthew 7:15 KJV</vt:lpstr>
      <vt:lpstr>Revelation foretells that deception will</vt:lpstr>
      <vt:lpstr>How not to be deceived</vt:lpstr>
      <vt:lpstr>Jeremiah 17:9 KJV</vt:lpstr>
      <vt:lpstr>How not to be deceived</vt:lpstr>
      <vt:lpstr>James 1: 22, 26 KJV</vt:lpstr>
      <vt:lpstr>Galatians 6: 3 KJV</vt:lpstr>
      <vt:lpstr>1 Corinthians 3: 18 KJV</vt:lpstr>
      <vt:lpstr>Hebrews 4:12 KJV</vt:lpstr>
      <vt:lpstr>From His mouth comes a sharp sword</vt:lpstr>
      <vt:lpstr>Psalm 119:105KJV</vt:lpstr>
      <vt:lpstr>There was a time when being a Christian</vt:lpstr>
      <vt:lpstr>John Wycliffe, translates first English Bible</vt:lpstr>
      <vt:lpstr>William Tyndale, translator of English Bible</vt:lpstr>
      <vt:lpstr>There was a time when it was illegal</vt:lpstr>
      <vt:lpstr>Waldensians, persecuted spreading the word</vt:lpstr>
      <vt:lpstr>Johannes Gutenberg, Gutenberg Bible</vt:lpstr>
      <vt:lpstr>Martin Luther’s defence</vt:lpstr>
      <vt:lpstr>Martin Luther, 1521</vt:lpstr>
      <vt:lpstr>The 4 essential questions of life</vt:lpstr>
      <vt:lpstr>2 Timothy 3:15 KJV</vt:lpstr>
      <vt:lpstr>How not be deceived – a how-to guide</vt:lpstr>
      <vt:lpstr>Mind and Character Degraded by Dishonesty</vt:lpstr>
      <vt:lpstr>Mind and Character Degraded by Dishonesty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name</dc:title>
  <dc:creator>Mike</dc:creator>
  <cp:lastModifiedBy>Michael McClymont</cp:lastModifiedBy>
  <cp:revision>63</cp:revision>
  <dcterms:created xsi:type="dcterms:W3CDTF">2014-04-17T23:07:25Z</dcterms:created>
  <dcterms:modified xsi:type="dcterms:W3CDTF">2018-11-23T22:02:04Z</dcterms:modified>
</cp:coreProperties>
</file>