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2" r:id="rId3"/>
    <p:sldId id="263" r:id="rId4"/>
    <p:sldId id="257" r:id="rId5"/>
    <p:sldId id="258" r:id="rId6"/>
    <p:sldId id="259" r:id="rId7"/>
    <p:sldId id="260"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8130"/>
  </p:normalViewPr>
  <p:slideViewPr>
    <p:cSldViewPr snapToGrid="0" snapToObjects="1">
      <p:cViewPr varScale="1">
        <p:scale>
          <a:sx n="88" d="100"/>
          <a:sy n="88" d="100"/>
        </p:scale>
        <p:origin x="148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4103DB-8147-8C44-93DB-A22BD875DCDD}" type="datetimeFigureOut">
              <a:rPr lang="en-US" smtClean="0"/>
              <a:t>2/7/19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8600C-96E7-2D45-B069-546B998EFA50}" type="slidenum">
              <a:rPr lang="en-US" smtClean="0"/>
              <a:t>‹#›</a:t>
            </a:fld>
            <a:endParaRPr lang="en-US"/>
          </a:p>
        </p:txBody>
      </p:sp>
    </p:spTree>
    <p:extLst>
      <p:ext uri="{BB962C8B-B14F-4D97-AF65-F5344CB8AC3E}">
        <p14:creationId xmlns:p14="http://schemas.microsoft.com/office/powerpoint/2010/main" val="1908179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Jewish tradition uses stories to explain important ideas </a:t>
            </a:r>
            <a:r>
              <a:rPr lang="mr-IN" baseline="0" dirty="0" smtClean="0"/>
              <a:t>–</a:t>
            </a:r>
            <a:r>
              <a:rPr lang="en-US" baseline="0" dirty="0" smtClean="0"/>
              <a:t> Chat at the bus stop example</a:t>
            </a:r>
          </a:p>
          <a:p>
            <a:endParaRPr lang="en-US" dirty="0" smtClean="0"/>
          </a:p>
          <a:p>
            <a:r>
              <a:rPr lang="en-US" dirty="0" smtClean="0"/>
              <a:t>Narrative</a:t>
            </a:r>
            <a:r>
              <a:rPr lang="en-US" baseline="0" dirty="0" smtClean="0"/>
              <a:t>  40%</a:t>
            </a:r>
          </a:p>
          <a:p>
            <a:r>
              <a:rPr lang="en-US" baseline="0" dirty="0" smtClean="0"/>
              <a:t>Psalms</a:t>
            </a:r>
          </a:p>
          <a:p>
            <a:r>
              <a:rPr lang="en-US" baseline="0" dirty="0" smtClean="0"/>
              <a:t>Proverbs</a:t>
            </a:r>
          </a:p>
          <a:p>
            <a:r>
              <a:rPr lang="en-US" baseline="0" dirty="0" smtClean="0"/>
              <a:t>Letters</a:t>
            </a:r>
          </a:p>
          <a:p>
            <a:r>
              <a:rPr lang="en-US" baseline="0" dirty="0" smtClean="0"/>
              <a:t>Prophesy</a:t>
            </a:r>
          </a:p>
          <a:p>
            <a:endParaRPr lang="en-US" baseline="0" dirty="0" smtClean="0"/>
          </a:p>
          <a:p>
            <a:r>
              <a:rPr lang="en-US" baseline="0" dirty="0" smtClean="0"/>
              <a:t>Biblical stories are not propositional, they work indirectly and may not tell us all the information.  We have to respond and consider.</a:t>
            </a:r>
          </a:p>
          <a:p>
            <a:endParaRPr lang="en-US" baseline="0" dirty="0" smtClean="0"/>
          </a:p>
          <a:p>
            <a:r>
              <a:rPr lang="en-US" baseline="0" dirty="0" smtClean="0"/>
              <a:t>Why does the Bible use so much narrative to convey profound ideas? Lets look at an example.</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a:t>
            </a:fld>
            <a:endParaRPr lang="en-US"/>
          </a:p>
        </p:txBody>
      </p:sp>
    </p:spTree>
    <p:extLst>
      <p:ext uri="{BB962C8B-B14F-4D97-AF65-F5344CB8AC3E}">
        <p14:creationId xmlns:p14="http://schemas.microsoft.com/office/powerpoint/2010/main" val="257568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biblical</a:t>
            </a:r>
            <a:r>
              <a:rPr lang="en-US" baseline="0" dirty="0" smtClean="0"/>
              <a:t> scholars although not all believe Sinai and </a:t>
            </a:r>
            <a:r>
              <a:rPr lang="en-US" baseline="0" dirty="0" err="1" smtClean="0"/>
              <a:t>Horeb</a:t>
            </a:r>
            <a:r>
              <a:rPr lang="en-US" baseline="0" dirty="0" smtClean="0"/>
              <a:t> refer to the same mountain.</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10</a:t>
            </a:fld>
            <a:endParaRPr lang="en-US"/>
          </a:p>
        </p:txBody>
      </p:sp>
    </p:spTree>
    <p:extLst>
      <p:ext uri="{BB962C8B-B14F-4D97-AF65-F5344CB8AC3E}">
        <p14:creationId xmlns:p14="http://schemas.microsoft.com/office/powerpoint/2010/main" val="101910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11</a:t>
            </a:fld>
            <a:endParaRPr lang="en-US"/>
          </a:p>
        </p:txBody>
      </p:sp>
    </p:spTree>
    <p:extLst>
      <p:ext uri="{BB962C8B-B14F-4D97-AF65-F5344CB8AC3E}">
        <p14:creationId xmlns:p14="http://schemas.microsoft.com/office/powerpoint/2010/main" val="121403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the use of THE cave, again many scholars</a:t>
            </a:r>
            <a:r>
              <a:rPr lang="en-US" baseline="0" dirty="0" smtClean="0"/>
              <a:t> believe</a:t>
            </a:r>
            <a:r>
              <a:rPr lang="en-US" dirty="0" smtClean="0"/>
              <a:t> it suggests it was the same cave.</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12</a:t>
            </a:fld>
            <a:endParaRPr lang="en-US"/>
          </a:p>
        </p:txBody>
      </p:sp>
    </p:spTree>
    <p:extLst>
      <p:ext uri="{BB962C8B-B14F-4D97-AF65-F5344CB8AC3E}">
        <p14:creationId xmlns:p14="http://schemas.microsoft.com/office/powerpoint/2010/main" val="731158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8600C-96E7-2D45-B069-546B998EFA50}" type="slidenum">
              <a:rPr lang="en-US" smtClean="0"/>
              <a:t>13</a:t>
            </a:fld>
            <a:endParaRPr lang="en-US"/>
          </a:p>
        </p:txBody>
      </p:sp>
    </p:spTree>
    <p:extLst>
      <p:ext uri="{BB962C8B-B14F-4D97-AF65-F5344CB8AC3E}">
        <p14:creationId xmlns:p14="http://schemas.microsoft.com/office/powerpoint/2010/main" val="1261911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8600C-96E7-2D45-B069-546B998EFA50}" type="slidenum">
              <a:rPr lang="en-US" smtClean="0"/>
              <a:t>14</a:t>
            </a:fld>
            <a:endParaRPr lang="en-US"/>
          </a:p>
        </p:txBody>
      </p:sp>
    </p:spTree>
    <p:extLst>
      <p:ext uri="{BB962C8B-B14F-4D97-AF65-F5344CB8AC3E}">
        <p14:creationId xmlns:p14="http://schemas.microsoft.com/office/powerpoint/2010/main" val="403578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8600C-96E7-2D45-B069-546B998EFA50}" type="slidenum">
              <a:rPr lang="en-US" smtClean="0"/>
              <a:t>15</a:t>
            </a:fld>
            <a:endParaRPr lang="en-US"/>
          </a:p>
        </p:txBody>
      </p:sp>
    </p:spTree>
    <p:extLst>
      <p:ext uri="{BB962C8B-B14F-4D97-AF65-F5344CB8AC3E}">
        <p14:creationId xmlns:p14="http://schemas.microsoft.com/office/powerpoint/2010/main" val="1192458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Moses is not explicitly mentioned in 1 Kings, but it seems obvious that the writer is making a connection with the previous scripture.</a:t>
            </a:r>
          </a:p>
          <a:p>
            <a:r>
              <a:rPr lang="en-US" dirty="0" smtClean="0"/>
              <a:t>Also notice the contrast in the last connection, that makes it again the most significant</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16</a:t>
            </a:fld>
            <a:endParaRPr lang="en-US"/>
          </a:p>
        </p:txBody>
      </p:sp>
    </p:spTree>
    <p:extLst>
      <p:ext uri="{BB962C8B-B14F-4D97-AF65-F5344CB8AC3E}">
        <p14:creationId xmlns:p14="http://schemas.microsoft.com/office/powerpoint/2010/main" val="17032371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17</a:t>
            </a:fld>
            <a:endParaRPr lang="en-US"/>
          </a:p>
        </p:txBody>
      </p:sp>
    </p:spTree>
    <p:extLst>
      <p:ext uri="{BB962C8B-B14F-4D97-AF65-F5344CB8AC3E}">
        <p14:creationId xmlns:p14="http://schemas.microsoft.com/office/powerpoint/2010/main" val="276437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8600C-96E7-2D45-B069-546B998EFA50}" type="slidenum">
              <a:rPr lang="en-US" smtClean="0"/>
              <a:t>18</a:t>
            </a:fld>
            <a:endParaRPr lang="en-US"/>
          </a:p>
        </p:txBody>
      </p:sp>
    </p:spTree>
    <p:extLst>
      <p:ext uri="{BB962C8B-B14F-4D97-AF65-F5344CB8AC3E}">
        <p14:creationId xmlns:p14="http://schemas.microsoft.com/office/powerpoint/2010/main" val="1335859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Absalom meets his end because of his pride and self-centeredness</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19</a:t>
            </a:fld>
            <a:endParaRPr lang="en-US"/>
          </a:p>
        </p:txBody>
      </p:sp>
    </p:spTree>
    <p:extLst>
      <p:ext uri="{BB962C8B-B14F-4D97-AF65-F5344CB8AC3E}">
        <p14:creationId xmlns:p14="http://schemas.microsoft.com/office/powerpoint/2010/main" val="1624443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2</a:t>
            </a:fld>
            <a:endParaRPr lang="en-US"/>
          </a:p>
        </p:txBody>
      </p:sp>
    </p:spTree>
    <p:extLst>
      <p:ext uri="{BB962C8B-B14F-4D97-AF65-F5344CB8AC3E}">
        <p14:creationId xmlns:p14="http://schemas.microsoft.com/office/powerpoint/2010/main" val="668198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is it that Jacob wrestled with, it is not obvious as the transition from man to God shows.</a:t>
            </a:r>
          </a:p>
          <a:p>
            <a:r>
              <a:rPr lang="en-US" dirty="0" smtClean="0"/>
              <a:t>What is going on in the ambiguity is the point.</a:t>
            </a:r>
          </a:p>
          <a:p>
            <a:r>
              <a:rPr lang="en-US" dirty="0" smtClean="0"/>
              <a:t>When we encounter God it cannot be easily put into words.</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20</a:t>
            </a:fld>
            <a:endParaRPr lang="en-US"/>
          </a:p>
        </p:txBody>
      </p:sp>
    </p:spTree>
    <p:extLst>
      <p:ext uri="{BB962C8B-B14F-4D97-AF65-F5344CB8AC3E}">
        <p14:creationId xmlns:p14="http://schemas.microsoft.com/office/powerpoint/2010/main" val="1487786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emphasis on Benjamin and left-handed.</a:t>
            </a:r>
          </a:p>
          <a:p>
            <a:r>
              <a:rPr lang="en-US" dirty="0" smtClean="0"/>
              <a:t>This is significant because of the way Ehud went on to assassinate </a:t>
            </a:r>
            <a:r>
              <a:rPr lang="en-US" dirty="0" err="1" smtClean="0"/>
              <a:t>Eglon</a:t>
            </a:r>
            <a:r>
              <a:rPr lang="en-US" dirty="0" smtClean="0"/>
              <a:t> the king of Moab, who had been oppressing the Israelites.</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21</a:t>
            </a:fld>
            <a:endParaRPr lang="en-US"/>
          </a:p>
        </p:txBody>
      </p:sp>
    </p:spTree>
    <p:extLst>
      <p:ext uri="{BB962C8B-B14F-4D97-AF65-F5344CB8AC3E}">
        <p14:creationId xmlns:p14="http://schemas.microsoft.com/office/powerpoint/2010/main" val="800125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also is significant in the assassination of </a:t>
            </a:r>
            <a:r>
              <a:rPr lang="en-US" dirty="0" err="1" smtClean="0"/>
              <a:t>Eglon</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22</a:t>
            </a:fld>
            <a:endParaRPr lang="en-US"/>
          </a:p>
        </p:txBody>
      </p:sp>
    </p:spTree>
    <p:extLst>
      <p:ext uri="{BB962C8B-B14F-4D97-AF65-F5344CB8AC3E}">
        <p14:creationId xmlns:p14="http://schemas.microsoft.com/office/powerpoint/2010/main" val="20980087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Repetition 3 plus a fourth</a:t>
            </a:r>
          </a:p>
          <a:p>
            <a:r>
              <a:rPr lang="en-US" dirty="0" smtClean="0"/>
              <a:t>Physical description of Samson’s hair</a:t>
            </a:r>
          </a:p>
          <a:p>
            <a:r>
              <a:rPr lang="en-US" dirty="0" smtClean="0"/>
              <a:t>The</a:t>
            </a:r>
            <a:r>
              <a:rPr lang="en-US" baseline="0" dirty="0" smtClean="0"/>
              <a:t> seven locks of his head v19</a:t>
            </a:r>
          </a:p>
          <a:p>
            <a:r>
              <a:rPr lang="en-US" baseline="0" dirty="0" smtClean="0"/>
              <a:t>A razor has never come upon my head v17</a:t>
            </a:r>
          </a:p>
          <a:p>
            <a:r>
              <a:rPr lang="en-US" baseline="0" dirty="0" smtClean="0"/>
              <a:t>She called a man and had him shave his head v19</a:t>
            </a:r>
          </a:p>
          <a:p>
            <a:r>
              <a:rPr lang="en-US" baseline="0" dirty="0" smtClean="0"/>
              <a:t>His hair began to grow again v22</a:t>
            </a:r>
          </a:p>
          <a:p>
            <a:endParaRPr lang="en-US" baseline="0" dirty="0" smtClean="0"/>
          </a:p>
          <a:p>
            <a:r>
              <a:rPr lang="en-US" baseline="0" dirty="0" smtClean="0"/>
              <a:t>V16-17 finally after a lot of bagging he was tired to death</a:t>
            </a:r>
          </a:p>
          <a:p>
            <a:r>
              <a:rPr lang="en-US" baseline="0" dirty="0" smtClean="0"/>
              <a:t>V20 He though he could do as he had done before, But he did not know that the Lord had left him.</a:t>
            </a:r>
          </a:p>
          <a:p>
            <a:endParaRPr lang="en-US" baseline="0" dirty="0" smtClean="0"/>
          </a:p>
          <a:p>
            <a:r>
              <a:rPr lang="en-US" baseline="0" dirty="0" smtClean="0"/>
              <a:t>Biblical connections with Chapter 14 and his first </a:t>
            </a:r>
            <a:r>
              <a:rPr lang="en-US" baseline="0" dirty="0" err="1" smtClean="0"/>
              <a:t>phislistine</a:t>
            </a:r>
            <a:r>
              <a:rPr lang="en-US" baseline="0" dirty="0" smtClean="0"/>
              <a:t> wife.</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23</a:t>
            </a:fld>
            <a:endParaRPr lang="en-US"/>
          </a:p>
        </p:txBody>
      </p:sp>
    </p:spTree>
    <p:extLst>
      <p:ext uri="{BB962C8B-B14F-4D97-AF65-F5344CB8AC3E}">
        <p14:creationId xmlns:p14="http://schemas.microsoft.com/office/powerpoint/2010/main" val="559374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Fundamental</a:t>
            </a:r>
            <a:r>
              <a:rPr lang="en-US" baseline="0" dirty="0" smtClean="0"/>
              <a:t> belief is accurate, but the parable is very memorable.  Hear this story once and it stays with you for your whole life, yet it still conveys the quite profound ideas expressed in the fundamental belief.</a:t>
            </a:r>
          </a:p>
          <a:p>
            <a:endParaRPr lang="en-US" baseline="0" dirty="0" smtClean="0"/>
          </a:p>
          <a:p>
            <a:r>
              <a:rPr lang="en-US" baseline="0" dirty="0" smtClean="0"/>
              <a:t>Biblical narratives express their message through various ways</a:t>
            </a:r>
          </a:p>
          <a:p>
            <a:pPr marL="171450" indent="-171450">
              <a:buFontTx/>
              <a:buChar char="-"/>
            </a:pPr>
            <a:r>
              <a:rPr lang="en-US" baseline="0" dirty="0" smtClean="0"/>
              <a:t>Often limiting information to what is most important</a:t>
            </a:r>
          </a:p>
          <a:p>
            <a:pPr marL="171450" indent="-171450">
              <a:buFontTx/>
              <a:buChar char="-"/>
            </a:pPr>
            <a:r>
              <a:rPr lang="en-US" baseline="0" dirty="0" smtClean="0"/>
              <a:t>Largely only using words and actions of the characters</a:t>
            </a:r>
          </a:p>
          <a:p>
            <a:pPr marL="171450" indent="-171450">
              <a:buFontTx/>
              <a:buChar char="-"/>
            </a:pPr>
            <a:r>
              <a:rPr lang="en-US" baseline="0" dirty="0" smtClean="0"/>
              <a:t>Minimal use of inner thoughts and moral judgements</a:t>
            </a:r>
          </a:p>
          <a:p>
            <a:pPr marL="171450" indent="-171450">
              <a:buFontTx/>
              <a:buChar char="-"/>
            </a:pPr>
            <a:r>
              <a:rPr lang="en-US" baseline="0" dirty="0" smtClean="0"/>
              <a:t>Minimal physical descriptions</a:t>
            </a:r>
          </a:p>
          <a:p>
            <a:pPr marL="171450" indent="-171450">
              <a:buFontTx/>
              <a:buChar char="-"/>
            </a:pPr>
            <a:r>
              <a:rPr lang="en-US" baseline="0" dirty="0" smtClean="0"/>
              <a:t>Repetition</a:t>
            </a:r>
          </a:p>
          <a:p>
            <a:pPr marL="0" indent="0">
              <a:buFontTx/>
              <a:buNone/>
            </a:pPr>
            <a:r>
              <a:rPr lang="en-US" baseline="0" dirty="0" smtClean="0"/>
              <a:t>Biblical narratives typically provide</a:t>
            </a:r>
          </a:p>
          <a:p>
            <a:pPr marL="171450" indent="-171450">
              <a:buFont typeface="Arial" charset="0"/>
              <a:buChar char="•"/>
            </a:pPr>
            <a:r>
              <a:rPr lang="en-US" baseline="0" dirty="0" smtClean="0"/>
              <a:t>Little insight into significance of actions or speech</a:t>
            </a:r>
          </a:p>
          <a:p>
            <a:pPr marL="171450" indent="-171450">
              <a:buFont typeface="Arial" charset="0"/>
              <a:buChar char="•"/>
            </a:pPr>
            <a:r>
              <a:rPr lang="en-US" baseline="0" dirty="0" smtClean="0"/>
              <a:t>Little insight into the thinking of the characters</a:t>
            </a:r>
          </a:p>
          <a:p>
            <a:pPr marL="171450" indent="-171450">
              <a:buFont typeface="Arial" charset="0"/>
              <a:buChar char="•"/>
            </a:pPr>
            <a:r>
              <a:rPr lang="en-US" baseline="0" dirty="0" smtClean="0"/>
              <a:t>Little insight into the physical description</a:t>
            </a:r>
          </a:p>
          <a:p>
            <a:pPr marL="171450" indent="-171450">
              <a:buFont typeface="Arial" charset="0"/>
              <a:buChar char="•"/>
            </a:pPr>
            <a:r>
              <a:rPr lang="en-US" baseline="0" dirty="0" smtClean="0"/>
              <a:t>But a great deal of repetition</a:t>
            </a:r>
          </a:p>
          <a:p>
            <a:pPr marL="171450" indent="-171450">
              <a:buFontTx/>
              <a:buChar char="-"/>
            </a:pPr>
            <a:r>
              <a:rPr lang="en-US" baseline="0" dirty="0" smtClean="0"/>
              <a:t>Use of Biblical connections</a:t>
            </a:r>
          </a:p>
        </p:txBody>
      </p:sp>
      <p:sp>
        <p:nvSpPr>
          <p:cNvPr id="4" name="Slide Number Placeholder 3"/>
          <p:cNvSpPr>
            <a:spLocks noGrp="1"/>
          </p:cNvSpPr>
          <p:nvPr>
            <p:ph type="sldNum" sz="quarter" idx="10"/>
          </p:nvPr>
        </p:nvSpPr>
        <p:spPr/>
        <p:txBody>
          <a:bodyPr/>
          <a:lstStyle/>
          <a:p>
            <a:fld id="{0208600C-96E7-2D45-B069-546B998EFA50}" type="slidenum">
              <a:rPr lang="en-US" smtClean="0"/>
              <a:t>3</a:t>
            </a:fld>
            <a:endParaRPr lang="en-US"/>
          </a:p>
        </p:txBody>
      </p:sp>
    </p:spTree>
    <p:extLst>
      <p:ext uri="{BB962C8B-B14F-4D97-AF65-F5344CB8AC3E}">
        <p14:creationId xmlns:p14="http://schemas.microsoft.com/office/powerpoint/2010/main" val="330051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an example text, a story of Elijah</a:t>
            </a:r>
            <a:r>
              <a:rPr lang="en-US" baseline="0" dirty="0" smtClean="0"/>
              <a:t> found in 1 King 19</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4</a:t>
            </a:fld>
            <a:endParaRPr lang="en-US"/>
          </a:p>
        </p:txBody>
      </p:sp>
    </p:spTree>
    <p:extLst>
      <p:ext uri="{BB962C8B-B14F-4D97-AF65-F5344CB8AC3E}">
        <p14:creationId xmlns:p14="http://schemas.microsoft.com/office/powerpoint/2010/main" val="1288813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a:t>
            </a:r>
            <a:r>
              <a:rPr lang="en-US" dirty="0" smtClean="0"/>
              <a:t> not told directly what Elijah</a:t>
            </a:r>
            <a:r>
              <a:rPr lang="en-US" baseline="0" dirty="0" smtClean="0"/>
              <a:t> is thinking, but if we look carefully we can see what he was feeling.  He was in fear of his life.</a:t>
            </a:r>
          </a:p>
          <a:p>
            <a:r>
              <a:rPr lang="en-US" baseline="0" dirty="0" smtClean="0"/>
              <a:t>But notice also the contradiction between the first reference and the rest.  Does that tell us a bit more, was he confused, depressed or just extremely exhausted.</a:t>
            </a:r>
          </a:p>
          <a:p>
            <a:r>
              <a:rPr lang="en-US" baseline="0" dirty="0" smtClean="0"/>
              <a:t>We are not given a physical description of Elijah here.</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5</a:t>
            </a:fld>
            <a:endParaRPr lang="en-US"/>
          </a:p>
        </p:txBody>
      </p:sp>
    </p:spTree>
    <p:extLst>
      <p:ext uri="{BB962C8B-B14F-4D97-AF65-F5344CB8AC3E}">
        <p14:creationId xmlns:p14="http://schemas.microsoft.com/office/powerpoint/2010/main" val="2009682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see repetition which in our modern culture we would consider very boring, and is often</a:t>
            </a:r>
            <a:r>
              <a:rPr lang="en-US" baseline="0" dirty="0" smtClean="0"/>
              <a:t> a reason people give for not reading their Bibles.   We need to learn to get past the boring and </a:t>
            </a:r>
            <a:r>
              <a:rPr lang="en-US" baseline="0" dirty="0" err="1" smtClean="0"/>
              <a:t>realise</a:t>
            </a:r>
            <a:r>
              <a:rPr lang="en-US" baseline="0" dirty="0" smtClean="0"/>
              <a:t> that this is recognition of the importance of what is being said.</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6</a:t>
            </a:fld>
            <a:endParaRPr lang="en-US"/>
          </a:p>
        </p:txBody>
      </p:sp>
    </p:spTree>
    <p:extLst>
      <p:ext uri="{BB962C8B-B14F-4D97-AF65-F5344CB8AC3E}">
        <p14:creationId xmlns:p14="http://schemas.microsoft.com/office/powerpoint/2010/main" val="729252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look at another type of repetition, what Lawrence Turner calls the 3 plus fourth.</a:t>
            </a:r>
          </a:p>
          <a:p>
            <a:r>
              <a:rPr lang="en-US" baseline="0" dirty="0" smtClean="0"/>
              <a:t>Here we see a repetition in the wind, earthquake and fire with the fourth being the sound of a low whisper.</a:t>
            </a:r>
          </a:p>
          <a:p>
            <a:r>
              <a:rPr lang="en-US" baseline="0" dirty="0" smtClean="0"/>
              <a:t>And it is always in that fourth item we find the key.  Here we find the voice of God.</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7</a:t>
            </a:fld>
            <a:endParaRPr lang="en-US"/>
          </a:p>
        </p:txBody>
      </p:sp>
    </p:spTree>
    <p:extLst>
      <p:ext uri="{BB962C8B-B14F-4D97-AF65-F5344CB8AC3E}">
        <p14:creationId xmlns:p14="http://schemas.microsoft.com/office/powerpoint/2010/main" val="700351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anyone think of a story that is similar to this story of Elijah -</a:t>
            </a:r>
            <a:r>
              <a:rPr lang="en-US" baseline="0" dirty="0" smtClean="0"/>
              <a:t> meeting God.</a:t>
            </a:r>
            <a:endParaRPr lang="en-US" dirty="0"/>
          </a:p>
        </p:txBody>
      </p:sp>
      <p:sp>
        <p:nvSpPr>
          <p:cNvPr id="4" name="Slide Number Placeholder 3"/>
          <p:cNvSpPr>
            <a:spLocks noGrp="1"/>
          </p:cNvSpPr>
          <p:nvPr>
            <p:ph type="sldNum" sz="quarter" idx="10"/>
          </p:nvPr>
        </p:nvSpPr>
        <p:spPr/>
        <p:txBody>
          <a:bodyPr/>
          <a:lstStyle/>
          <a:p>
            <a:fld id="{0208600C-96E7-2D45-B069-546B998EFA50}" type="slidenum">
              <a:rPr lang="en-US" smtClean="0"/>
              <a:t>8</a:t>
            </a:fld>
            <a:endParaRPr lang="en-US"/>
          </a:p>
        </p:txBody>
      </p:sp>
    </p:spTree>
    <p:extLst>
      <p:ext uri="{BB962C8B-B14F-4D97-AF65-F5344CB8AC3E}">
        <p14:creationId xmlns:p14="http://schemas.microsoft.com/office/powerpoint/2010/main" val="1124668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8600C-96E7-2D45-B069-546B998EFA50}" type="slidenum">
              <a:rPr lang="en-US" smtClean="0"/>
              <a:t>9</a:t>
            </a:fld>
            <a:endParaRPr lang="en-US"/>
          </a:p>
        </p:txBody>
      </p:sp>
    </p:spTree>
    <p:extLst>
      <p:ext uri="{BB962C8B-B14F-4D97-AF65-F5344CB8AC3E}">
        <p14:creationId xmlns:p14="http://schemas.microsoft.com/office/powerpoint/2010/main" val="150267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F12065-FAD7-6E44-B962-C31570A5CF70}" type="datetimeFigureOut">
              <a:rPr lang="en-US" smtClean="0"/>
              <a:t>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35366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12065-FAD7-6E44-B962-C31570A5CF70}" type="datetimeFigureOut">
              <a:rPr lang="en-US" smtClean="0"/>
              <a:t>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130028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12065-FAD7-6E44-B962-C31570A5CF70}" type="datetimeFigureOut">
              <a:rPr lang="en-US" smtClean="0"/>
              <a:t>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114107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12065-FAD7-6E44-B962-C31570A5CF70}" type="datetimeFigureOut">
              <a:rPr lang="en-US" smtClean="0"/>
              <a:t>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1913697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F12065-FAD7-6E44-B962-C31570A5CF70}" type="datetimeFigureOut">
              <a:rPr lang="en-US" smtClean="0"/>
              <a:t>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644544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F12065-FAD7-6E44-B962-C31570A5CF70}" type="datetimeFigureOut">
              <a:rPr lang="en-US" smtClean="0"/>
              <a:t>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959744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F12065-FAD7-6E44-B962-C31570A5CF70}" type="datetimeFigureOut">
              <a:rPr lang="en-US" smtClean="0"/>
              <a:t>2/7/19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682878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F12065-FAD7-6E44-B962-C31570A5CF70}" type="datetimeFigureOut">
              <a:rPr lang="en-US" smtClean="0"/>
              <a:t>2/7/19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986171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12065-FAD7-6E44-B962-C31570A5CF70}" type="datetimeFigureOut">
              <a:rPr lang="en-US" smtClean="0"/>
              <a:t>2/7/19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31169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12065-FAD7-6E44-B962-C31570A5CF70}" type="datetimeFigureOut">
              <a:rPr lang="en-US" smtClean="0"/>
              <a:t>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980342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12065-FAD7-6E44-B962-C31570A5CF70}" type="datetimeFigureOut">
              <a:rPr lang="en-US" smtClean="0"/>
              <a:t>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2E17-A1EE-FE44-AFE2-DA277BF59ABD}" type="slidenum">
              <a:rPr lang="en-US" smtClean="0"/>
              <a:t>‹#›</a:t>
            </a:fld>
            <a:endParaRPr lang="en-US"/>
          </a:p>
        </p:txBody>
      </p:sp>
    </p:spTree>
    <p:extLst>
      <p:ext uri="{BB962C8B-B14F-4D97-AF65-F5344CB8AC3E}">
        <p14:creationId xmlns:p14="http://schemas.microsoft.com/office/powerpoint/2010/main" val="11299754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F12065-FAD7-6E44-B962-C31570A5CF70}" type="datetimeFigureOut">
              <a:rPr lang="en-US" smtClean="0"/>
              <a:t>2/7/19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62E17-A1EE-FE44-AFE2-DA277BF59ABD}" type="slidenum">
              <a:rPr lang="en-US" smtClean="0"/>
              <a:t>‹#›</a:t>
            </a:fld>
            <a:endParaRPr lang="en-US"/>
          </a:p>
        </p:txBody>
      </p:sp>
    </p:spTree>
    <p:extLst>
      <p:ext uri="{BB962C8B-B14F-4D97-AF65-F5344CB8AC3E}">
        <p14:creationId xmlns:p14="http://schemas.microsoft.com/office/powerpoint/2010/main" val="1835865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Read and Understand your Bible</a:t>
            </a:r>
            <a:endParaRPr lang="en-US" dirty="0"/>
          </a:p>
        </p:txBody>
      </p:sp>
      <p:sp>
        <p:nvSpPr>
          <p:cNvPr id="3" name="Subtitle 2"/>
          <p:cNvSpPr>
            <a:spLocks noGrp="1"/>
          </p:cNvSpPr>
          <p:nvPr>
            <p:ph type="subTitle" idx="1"/>
          </p:nvPr>
        </p:nvSpPr>
        <p:spPr/>
        <p:txBody>
          <a:bodyPr/>
          <a:lstStyle/>
          <a:p>
            <a:endParaRPr lang="en-US" dirty="0" smtClean="0"/>
          </a:p>
          <a:p>
            <a:r>
              <a:rPr lang="en-US" dirty="0" smtClean="0"/>
              <a:t>With the help of Lawrence Turner</a:t>
            </a:r>
            <a:endParaRPr lang="en-US" dirty="0"/>
          </a:p>
        </p:txBody>
      </p:sp>
    </p:spTree>
    <p:extLst>
      <p:ext uri="{BB962C8B-B14F-4D97-AF65-F5344CB8AC3E}">
        <p14:creationId xmlns:p14="http://schemas.microsoft.com/office/powerpoint/2010/main" val="1037616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Then Moses went up to [</a:t>
            </a:r>
            <a:r>
              <a:rPr lang="en-US" sz="2000" dirty="0" smtClean="0">
                <a:solidFill>
                  <a:srgbClr val="FF0000"/>
                </a:solidFill>
              </a:rPr>
              <a:t>Mount Sinai</a:t>
            </a:r>
            <a:r>
              <a:rPr lang="en-US" sz="2000" dirty="0" smtClean="0">
                <a:solidFill>
                  <a:srgbClr val="002060"/>
                </a:solidFill>
              </a:rPr>
              <a:t>] (19:3)</a:t>
            </a: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en-US" sz="2000" dirty="0" smtClean="0"/>
              <a:t>And Elijah went... As far as </a:t>
            </a:r>
            <a:r>
              <a:rPr lang="en-US" sz="2000" dirty="0" err="1" smtClean="0">
                <a:solidFill>
                  <a:srgbClr val="FF0000"/>
                </a:solidFill>
              </a:rPr>
              <a:t>Horeb</a:t>
            </a:r>
            <a:r>
              <a:rPr lang="en-US" sz="2000" dirty="0" smtClean="0">
                <a:solidFill>
                  <a:srgbClr val="FF0000"/>
                </a:solidFill>
              </a:rPr>
              <a:t> [i.e. Sinai] </a:t>
            </a:r>
            <a:r>
              <a:rPr lang="en-US" sz="2000" dirty="0" smtClean="0">
                <a:solidFill>
                  <a:srgbClr val="002060"/>
                </a:solidFill>
              </a:rPr>
              <a:t> (19:8)</a:t>
            </a:r>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195845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Then Moses went up to [</a:t>
            </a:r>
            <a:r>
              <a:rPr lang="en-US" sz="2000" dirty="0" smtClean="0">
                <a:solidFill>
                  <a:srgbClr val="FF0000"/>
                </a:solidFill>
              </a:rPr>
              <a:t>Mount Sinai</a:t>
            </a:r>
            <a:r>
              <a:rPr lang="en-US" sz="2000" dirty="0" smtClean="0">
                <a:solidFill>
                  <a:srgbClr val="002060"/>
                </a:solidFill>
              </a:rPr>
              <a:t>] (19:3)</a:t>
            </a:r>
          </a:p>
          <a:p>
            <a:pPr>
              <a:lnSpc>
                <a:spcPct val="100000"/>
              </a:lnSpc>
              <a:spcBef>
                <a:spcPts val="0"/>
              </a:spcBef>
            </a:pPr>
            <a:r>
              <a:rPr lang="en-US" sz="2000" dirty="0" smtClean="0"/>
              <a:t>Moses was on the mountain for </a:t>
            </a:r>
            <a:r>
              <a:rPr lang="en-US" sz="2000" dirty="0" smtClean="0">
                <a:solidFill>
                  <a:srgbClr val="FF0000"/>
                </a:solidFill>
              </a:rPr>
              <a:t>forty days and forty nights.</a:t>
            </a:r>
            <a:r>
              <a:rPr lang="en-US" sz="2000" dirty="0" smtClean="0">
                <a:solidFill>
                  <a:srgbClr val="002060"/>
                </a:solidFill>
              </a:rPr>
              <a:t> (24:18)</a:t>
            </a: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en-US" sz="2000" dirty="0" smtClean="0"/>
              <a:t>And Elijah went... As far as </a:t>
            </a:r>
            <a:r>
              <a:rPr lang="en-US" sz="2000" dirty="0" err="1" smtClean="0">
                <a:solidFill>
                  <a:srgbClr val="FF0000"/>
                </a:solidFill>
              </a:rPr>
              <a:t>Horeb</a:t>
            </a:r>
            <a:r>
              <a:rPr lang="en-US" sz="2000" dirty="0" smtClean="0">
                <a:solidFill>
                  <a:srgbClr val="FF0000"/>
                </a:solidFill>
              </a:rPr>
              <a:t> [i.e. Sinai] </a:t>
            </a:r>
            <a:r>
              <a:rPr lang="en-US" sz="2000" dirty="0" smtClean="0">
                <a:solidFill>
                  <a:srgbClr val="002060"/>
                </a:solidFill>
              </a:rPr>
              <a:t> (19:8)</a:t>
            </a:r>
          </a:p>
          <a:p>
            <a:pPr>
              <a:lnSpc>
                <a:spcPct val="100000"/>
              </a:lnSpc>
              <a:spcBef>
                <a:spcPts val="0"/>
              </a:spcBef>
            </a:pPr>
            <a:r>
              <a:rPr lang="en-US" sz="2000" dirty="0" smtClean="0">
                <a:solidFill>
                  <a:srgbClr val="FF0000"/>
                </a:solidFill>
              </a:rPr>
              <a:t>..forty days and forty nights</a:t>
            </a:r>
            <a:r>
              <a:rPr lang="en-US" sz="2000" dirty="0" smtClean="0"/>
              <a:t> as far as </a:t>
            </a:r>
            <a:r>
              <a:rPr lang="en-US" sz="2000" dirty="0" err="1" smtClean="0"/>
              <a:t>Horeb</a:t>
            </a:r>
            <a:r>
              <a:rPr lang="en-US" sz="2000" dirty="0" smtClean="0"/>
              <a:t> </a:t>
            </a:r>
            <a:r>
              <a:rPr lang="en-US" sz="2000" dirty="0" smtClean="0">
                <a:solidFill>
                  <a:srgbClr val="002060"/>
                </a:solidFill>
              </a:rPr>
              <a:t>(19:8)</a:t>
            </a:r>
          </a:p>
          <a:p>
            <a:pPr>
              <a:lnSpc>
                <a:spcPct val="100000"/>
              </a:lnSpc>
              <a:spcBef>
                <a:spcPts val="0"/>
              </a:spcBef>
            </a:pPr>
            <a:endParaRPr lang="en-US" sz="2000" dirty="0" smtClean="0"/>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267798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Then Moses went up to [</a:t>
            </a:r>
            <a:r>
              <a:rPr lang="en-US" sz="2000" dirty="0" smtClean="0">
                <a:solidFill>
                  <a:srgbClr val="FF0000"/>
                </a:solidFill>
              </a:rPr>
              <a:t>Mount Sinai</a:t>
            </a:r>
            <a:r>
              <a:rPr lang="en-US" sz="2000" dirty="0" smtClean="0">
                <a:solidFill>
                  <a:srgbClr val="002060"/>
                </a:solidFill>
              </a:rPr>
              <a:t>] (19:3)</a:t>
            </a:r>
          </a:p>
          <a:p>
            <a:pPr>
              <a:lnSpc>
                <a:spcPct val="100000"/>
              </a:lnSpc>
              <a:spcBef>
                <a:spcPts val="0"/>
              </a:spcBef>
            </a:pPr>
            <a:r>
              <a:rPr lang="en-US" sz="2000" dirty="0" smtClean="0"/>
              <a:t>Moses was on the mountain for </a:t>
            </a:r>
            <a:r>
              <a:rPr lang="en-US" sz="2000" dirty="0" smtClean="0">
                <a:solidFill>
                  <a:srgbClr val="FF0000"/>
                </a:solidFill>
              </a:rPr>
              <a:t>forty days and forty nights.</a:t>
            </a:r>
            <a:r>
              <a:rPr lang="en-US" sz="2000" dirty="0" smtClean="0">
                <a:solidFill>
                  <a:srgbClr val="002060"/>
                </a:solidFill>
              </a:rPr>
              <a:t> (24:18)</a:t>
            </a:r>
          </a:p>
          <a:p>
            <a:pPr>
              <a:lnSpc>
                <a:spcPct val="100000"/>
              </a:lnSpc>
              <a:spcBef>
                <a:spcPts val="0"/>
              </a:spcBef>
            </a:pPr>
            <a:r>
              <a:rPr lang="en-US" sz="2000" dirty="0" smtClean="0"/>
              <a:t>I will put you in </a:t>
            </a:r>
            <a:r>
              <a:rPr lang="en-US" sz="2000" dirty="0" smtClean="0">
                <a:solidFill>
                  <a:srgbClr val="FF0000"/>
                </a:solidFill>
              </a:rPr>
              <a:t>the cleft of the rock.</a:t>
            </a:r>
            <a:r>
              <a:rPr lang="en-US" sz="2000" dirty="0" smtClean="0">
                <a:solidFill>
                  <a:srgbClr val="002060"/>
                </a:solidFill>
              </a:rPr>
              <a:t> (33:22)</a:t>
            </a: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en-US" sz="2000" dirty="0" smtClean="0"/>
              <a:t>And Elijah went... As far as </a:t>
            </a:r>
            <a:r>
              <a:rPr lang="en-US" sz="2000" dirty="0" err="1" smtClean="0">
                <a:solidFill>
                  <a:srgbClr val="FF0000"/>
                </a:solidFill>
              </a:rPr>
              <a:t>Horeb</a:t>
            </a:r>
            <a:r>
              <a:rPr lang="en-US" sz="2000" dirty="0" smtClean="0">
                <a:solidFill>
                  <a:srgbClr val="FF0000"/>
                </a:solidFill>
              </a:rPr>
              <a:t> [i.e. Sinai] </a:t>
            </a:r>
            <a:r>
              <a:rPr lang="en-US" sz="2000" dirty="0" smtClean="0">
                <a:solidFill>
                  <a:srgbClr val="002060"/>
                </a:solidFill>
              </a:rPr>
              <a:t> (19:8)</a:t>
            </a:r>
          </a:p>
          <a:p>
            <a:pPr>
              <a:lnSpc>
                <a:spcPct val="100000"/>
              </a:lnSpc>
              <a:spcBef>
                <a:spcPts val="0"/>
              </a:spcBef>
            </a:pPr>
            <a:r>
              <a:rPr lang="en-US" sz="2000" dirty="0" smtClean="0">
                <a:solidFill>
                  <a:srgbClr val="FF0000"/>
                </a:solidFill>
              </a:rPr>
              <a:t>..forty days and forty nights</a:t>
            </a:r>
            <a:r>
              <a:rPr lang="en-US" sz="2000" dirty="0" smtClean="0"/>
              <a:t> as far as </a:t>
            </a:r>
            <a:r>
              <a:rPr lang="en-US" sz="2000" dirty="0" err="1" smtClean="0"/>
              <a:t>Horeb</a:t>
            </a:r>
            <a:r>
              <a:rPr lang="en-US" sz="2000" dirty="0" smtClean="0"/>
              <a:t> </a:t>
            </a:r>
            <a:r>
              <a:rPr lang="en-US" sz="2000" dirty="0" smtClean="0">
                <a:solidFill>
                  <a:srgbClr val="002060"/>
                </a:solidFill>
              </a:rPr>
              <a:t>(19:8)</a:t>
            </a:r>
          </a:p>
          <a:p>
            <a:pPr>
              <a:lnSpc>
                <a:spcPct val="100000"/>
              </a:lnSpc>
              <a:spcBef>
                <a:spcPts val="0"/>
              </a:spcBef>
            </a:pPr>
            <a:endParaRPr lang="en-US" sz="2000" dirty="0" smtClean="0"/>
          </a:p>
          <a:p>
            <a:pPr>
              <a:lnSpc>
                <a:spcPct val="100000"/>
              </a:lnSpc>
              <a:spcBef>
                <a:spcPts val="0"/>
              </a:spcBef>
            </a:pPr>
            <a:r>
              <a:rPr lang="en-US" sz="2000" dirty="0" smtClean="0"/>
              <a:t>And there he went into </a:t>
            </a:r>
            <a:r>
              <a:rPr lang="en-US" sz="2000" dirty="0" smtClean="0">
                <a:solidFill>
                  <a:srgbClr val="FF0000"/>
                </a:solidFill>
              </a:rPr>
              <a:t>the cave</a:t>
            </a:r>
            <a:r>
              <a:rPr lang="en-US" sz="2000" dirty="0" smtClean="0"/>
              <a:t> </a:t>
            </a:r>
            <a:r>
              <a:rPr lang="en-US" sz="2000" dirty="0" smtClean="0">
                <a:solidFill>
                  <a:srgbClr val="002060"/>
                </a:solidFill>
              </a:rPr>
              <a:t>(19:9)</a:t>
            </a:r>
          </a:p>
          <a:p>
            <a:pPr>
              <a:lnSpc>
                <a:spcPct val="100000"/>
              </a:lnSpc>
              <a:spcBef>
                <a:spcPts val="0"/>
              </a:spcBef>
            </a:pPr>
            <a:endParaRPr lang="en-US" sz="2000" dirty="0" smtClean="0"/>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917317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Then Moses went up to [</a:t>
            </a:r>
            <a:r>
              <a:rPr lang="en-US" sz="2000" dirty="0" smtClean="0">
                <a:solidFill>
                  <a:srgbClr val="FF0000"/>
                </a:solidFill>
              </a:rPr>
              <a:t>Mount Sinai</a:t>
            </a:r>
            <a:r>
              <a:rPr lang="en-US" sz="2000" dirty="0" smtClean="0">
                <a:solidFill>
                  <a:srgbClr val="002060"/>
                </a:solidFill>
              </a:rPr>
              <a:t>] (19:3)</a:t>
            </a:r>
          </a:p>
          <a:p>
            <a:pPr>
              <a:lnSpc>
                <a:spcPct val="100000"/>
              </a:lnSpc>
              <a:spcBef>
                <a:spcPts val="0"/>
              </a:spcBef>
            </a:pPr>
            <a:r>
              <a:rPr lang="en-US" sz="2000" dirty="0" smtClean="0"/>
              <a:t>Moses was on the mountain for </a:t>
            </a:r>
            <a:r>
              <a:rPr lang="en-US" sz="2000" dirty="0" smtClean="0">
                <a:solidFill>
                  <a:srgbClr val="FF0000"/>
                </a:solidFill>
              </a:rPr>
              <a:t>forty days and forty nights.</a:t>
            </a:r>
            <a:r>
              <a:rPr lang="en-US" sz="2000" dirty="0" smtClean="0">
                <a:solidFill>
                  <a:srgbClr val="002060"/>
                </a:solidFill>
              </a:rPr>
              <a:t> (24:18)</a:t>
            </a:r>
          </a:p>
          <a:p>
            <a:pPr>
              <a:lnSpc>
                <a:spcPct val="100000"/>
              </a:lnSpc>
              <a:spcBef>
                <a:spcPts val="0"/>
              </a:spcBef>
            </a:pPr>
            <a:r>
              <a:rPr lang="en-US" sz="2000" dirty="0" smtClean="0"/>
              <a:t>I will put you in </a:t>
            </a:r>
            <a:r>
              <a:rPr lang="en-US" sz="2000" dirty="0" smtClean="0">
                <a:solidFill>
                  <a:srgbClr val="FF0000"/>
                </a:solidFill>
              </a:rPr>
              <a:t>the cleft of the rock.</a:t>
            </a:r>
            <a:r>
              <a:rPr lang="en-US" sz="2000" dirty="0" smtClean="0">
                <a:solidFill>
                  <a:srgbClr val="002060"/>
                </a:solidFill>
              </a:rPr>
              <a:t> (33:22)</a:t>
            </a:r>
          </a:p>
          <a:p>
            <a:pPr>
              <a:lnSpc>
                <a:spcPct val="100000"/>
              </a:lnSpc>
              <a:spcBef>
                <a:spcPts val="0"/>
              </a:spcBef>
            </a:pPr>
            <a:r>
              <a:rPr lang="en-US" sz="2000" dirty="0" smtClean="0"/>
              <a:t>While my glory </a:t>
            </a:r>
            <a:r>
              <a:rPr lang="en-US" sz="2000" dirty="0" smtClean="0">
                <a:solidFill>
                  <a:srgbClr val="FF0000"/>
                </a:solidFill>
              </a:rPr>
              <a:t>passes by.</a:t>
            </a:r>
            <a:r>
              <a:rPr lang="en-US" sz="2000" dirty="0" smtClean="0">
                <a:solidFill>
                  <a:srgbClr val="002060"/>
                </a:solidFill>
              </a:rPr>
              <a:t> (33:22)</a:t>
            </a: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en-US" sz="2000" dirty="0" smtClean="0"/>
              <a:t>And Elijah went... As far as </a:t>
            </a:r>
            <a:r>
              <a:rPr lang="en-US" sz="2000" dirty="0" err="1" smtClean="0">
                <a:solidFill>
                  <a:srgbClr val="FF0000"/>
                </a:solidFill>
              </a:rPr>
              <a:t>Horeb</a:t>
            </a:r>
            <a:r>
              <a:rPr lang="en-US" sz="2000" dirty="0" smtClean="0">
                <a:solidFill>
                  <a:srgbClr val="FF0000"/>
                </a:solidFill>
              </a:rPr>
              <a:t> [i.e. Sinai] </a:t>
            </a:r>
            <a:r>
              <a:rPr lang="en-US" sz="2000" dirty="0" smtClean="0">
                <a:solidFill>
                  <a:srgbClr val="002060"/>
                </a:solidFill>
              </a:rPr>
              <a:t> (19:8)</a:t>
            </a:r>
          </a:p>
          <a:p>
            <a:pPr>
              <a:lnSpc>
                <a:spcPct val="100000"/>
              </a:lnSpc>
              <a:spcBef>
                <a:spcPts val="0"/>
              </a:spcBef>
            </a:pPr>
            <a:r>
              <a:rPr lang="en-US" sz="2000" dirty="0" smtClean="0">
                <a:solidFill>
                  <a:srgbClr val="FF0000"/>
                </a:solidFill>
              </a:rPr>
              <a:t>..forty days and forty nights</a:t>
            </a:r>
            <a:r>
              <a:rPr lang="en-US" sz="2000" dirty="0" smtClean="0"/>
              <a:t> as far as </a:t>
            </a:r>
            <a:r>
              <a:rPr lang="en-US" sz="2000" dirty="0" err="1" smtClean="0"/>
              <a:t>Horeb</a:t>
            </a:r>
            <a:r>
              <a:rPr lang="en-US" sz="2000" dirty="0" smtClean="0"/>
              <a:t> </a:t>
            </a:r>
            <a:r>
              <a:rPr lang="en-US" sz="2000" dirty="0" smtClean="0">
                <a:solidFill>
                  <a:srgbClr val="002060"/>
                </a:solidFill>
              </a:rPr>
              <a:t>(19:8)</a:t>
            </a:r>
          </a:p>
          <a:p>
            <a:pPr>
              <a:lnSpc>
                <a:spcPct val="100000"/>
              </a:lnSpc>
              <a:spcBef>
                <a:spcPts val="0"/>
              </a:spcBef>
            </a:pPr>
            <a:endParaRPr lang="en-US" sz="2000" dirty="0" smtClean="0"/>
          </a:p>
          <a:p>
            <a:pPr>
              <a:lnSpc>
                <a:spcPct val="100000"/>
              </a:lnSpc>
              <a:spcBef>
                <a:spcPts val="0"/>
              </a:spcBef>
            </a:pPr>
            <a:r>
              <a:rPr lang="en-US" sz="2000" dirty="0" smtClean="0"/>
              <a:t>And there he went into </a:t>
            </a:r>
            <a:r>
              <a:rPr lang="en-US" sz="2000" dirty="0" smtClean="0">
                <a:solidFill>
                  <a:srgbClr val="FF0000"/>
                </a:solidFill>
              </a:rPr>
              <a:t>the cave</a:t>
            </a:r>
            <a:r>
              <a:rPr lang="en-US" sz="2000" dirty="0" smtClean="0"/>
              <a:t> </a:t>
            </a:r>
            <a:r>
              <a:rPr lang="en-US" sz="2000" dirty="0" smtClean="0">
                <a:solidFill>
                  <a:srgbClr val="002060"/>
                </a:solidFill>
              </a:rPr>
              <a:t>(19:9)</a:t>
            </a:r>
          </a:p>
          <a:p>
            <a:pPr>
              <a:lnSpc>
                <a:spcPct val="100000"/>
              </a:lnSpc>
              <a:spcBef>
                <a:spcPts val="0"/>
              </a:spcBef>
            </a:pPr>
            <a:r>
              <a:rPr lang="en-US" sz="2000" dirty="0" smtClean="0"/>
              <a:t>The Lord is about to </a:t>
            </a:r>
            <a:r>
              <a:rPr lang="en-US" sz="2000" dirty="0" smtClean="0">
                <a:solidFill>
                  <a:srgbClr val="FF0000"/>
                </a:solidFill>
              </a:rPr>
              <a:t>pass by</a:t>
            </a:r>
            <a:r>
              <a:rPr lang="en-US" sz="2000" dirty="0" smtClean="0">
                <a:solidFill>
                  <a:srgbClr val="002060"/>
                </a:solidFill>
              </a:rPr>
              <a:t> (19:11)</a:t>
            </a:r>
            <a:endParaRPr lang="en-US" sz="2000" dirty="0" smtClean="0"/>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318806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 whole mountain </a:t>
            </a:r>
            <a:r>
              <a:rPr lang="en-US" sz="2000" dirty="0" smtClean="0">
                <a:solidFill>
                  <a:srgbClr val="FF0000"/>
                </a:solidFill>
              </a:rPr>
              <a:t>shook violently </a:t>
            </a:r>
            <a:r>
              <a:rPr lang="en-US" sz="2000" dirty="0" smtClean="0">
                <a:solidFill>
                  <a:srgbClr val="002060"/>
                </a:solidFill>
              </a:rPr>
              <a:t>(19:14)</a:t>
            </a:r>
          </a:p>
          <a:p>
            <a:pPr>
              <a:lnSpc>
                <a:spcPct val="100000"/>
              </a:lnSpc>
              <a:spcBef>
                <a:spcPts val="0"/>
              </a:spcBef>
            </a:pPr>
            <a:endParaRPr lang="en-US" sz="2000" dirty="0" smtClean="0"/>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mr-IN" sz="2000" dirty="0" smtClean="0"/>
              <a:t>…</a:t>
            </a:r>
            <a:r>
              <a:rPr lang="en-GB" sz="2000" dirty="0" smtClean="0"/>
              <a:t> an </a:t>
            </a:r>
            <a:r>
              <a:rPr lang="en-GB" sz="2000" dirty="0" smtClean="0">
                <a:solidFill>
                  <a:srgbClr val="FF0000"/>
                </a:solidFill>
              </a:rPr>
              <a:t>earthquake</a:t>
            </a:r>
            <a:r>
              <a:rPr lang="en-GB" sz="2000" dirty="0" smtClean="0"/>
              <a:t>, but the Lord was not in the </a:t>
            </a:r>
            <a:r>
              <a:rPr lang="en-GB" sz="2000" dirty="0" smtClean="0">
                <a:solidFill>
                  <a:srgbClr val="FF0000"/>
                </a:solidFill>
              </a:rPr>
              <a:t>earthquake</a:t>
            </a:r>
            <a:r>
              <a:rPr lang="en-GB" sz="2000" dirty="0" smtClean="0">
                <a:solidFill>
                  <a:srgbClr val="002060"/>
                </a:solidFill>
              </a:rPr>
              <a:t> (10:11</a:t>
            </a:r>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7812576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 whole mountain </a:t>
            </a:r>
            <a:r>
              <a:rPr lang="en-US" sz="2000" dirty="0" smtClean="0">
                <a:solidFill>
                  <a:srgbClr val="FF0000"/>
                </a:solidFill>
              </a:rPr>
              <a:t>shook violently </a:t>
            </a:r>
            <a:r>
              <a:rPr lang="en-US" sz="2000" dirty="0" smtClean="0">
                <a:solidFill>
                  <a:srgbClr val="002060"/>
                </a:solidFill>
              </a:rPr>
              <a:t>(19:14)</a:t>
            </a:r>
          </a:p>
          <a:p>
            <a:pPr>
              <a:lnSpc>
                <a:spcPct val="100000"/>
              </a:lnSpc>
              <a:spcBef>
                <a:spcPts val="0"/>
              </a:spcBef>
            </a:pPr>
            <a:endParaRPr lang="en-US" sz="2000" dirty="0" smtClean="0"/>
          </a:p>
          <a:p>
            <a:pPr>
              <a:lnSpc>
                <a:spcPct val="100000"/>
              </a:lnSpc>
              <a:spcBef>
                <a:spcPts val="0"/>
              </a:spcBef>
            </a:pPr>
            <a:r>
              <a:rPr lang="en-US" sz="2000" dirty="0" smtClean="0"/>
              <a:t>The Lord descended upon it in </a:t>
            </a:r>
            <a:r>
              <a:rPr lang="en-US" sz="2000" dirty="0" smtClean="0">
                <a:solidFill>
                  <a:srgbClr val="FF0000"/>
                </a:solidFill>
              </a:rPr>
              <a:t>fire </a:t>
            </a:r>
            <a:r>
              <a:rPr lang="en-US" sz="2000" dirty="0" smtClean="0">
                <a:solidFill>
                  <a:srgbClr val="002060"/>
                </a:solidFill>
              </a:rPr>
              <a:t>(19:18)</a:t>
            </a: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mr-IN" sz="2000" dirty="0" smtClean="0"/>
              <a:t>…</a:t>
            </a:r>
            <a:r>
              <a:rPr lang="en-GB" sz="2000" dirty="0" smtClean="0"/>
              <a:t> an </a:t>
            </a:r>
            <a:r>
              <a:rPr lang="en-GB" sz="2000" dirty="0" smtClean="0">
                <a:solidFill>
                  <a:srgbClr val="FF0000"/>
                </a:solidFill>
              </a:rPr>
              <a:t>earthquake</a:t>
            </a:r>
            <a:r>
              <a:rPr lang="en-GB" sz="2000" dirty="0" smtClean="0"/>
              <a:t>, but the Lord was not in the </a:t>
            </a:r>
            <a:r>
              <a:rPr lang="en-GB" sz="2000" dirty="0" smtClean="0">
                <a:solidFill>
                  <a:srgbClr val="FF0000"/>
                </a:solidFill>
              </a:rPr>
              <a:t>earthquake</a:t>
            </a:r>
            <a:r>
              <a:rPr lang="en-GB" sz="2000" dirty="0" smtClean="0">
                <a:solidFill>
                  <a:srgbClr val="002060"/>
                </a:solidFill>
              </a:rPr>
              <a:t> (10:11</a:t>
            </a:r>
          </a:p>
          <a:p>
            <a:pPr>
              <a:lnSpc>
                <a:spcPct val="100000"/>
              </a:lnSpc>
              <a:spcBef>
                <a:spcPts val="0"/>
              </a:spcBef>
            </a:pPr>
            <a:r>
              <a:rPr lang="mr-IN" sz="2000" dirty="0" smtClean="0"/>
              <a:t>…</a:t>
            </a:r>
            <a:r>
              <a:rPr lang="en-GB" sz="2000" dirty="0" smtClean="0"/>
              <a:t> a </a:t>
            </a:r>
            <a:r>
              <a:rPr lang="en-GB" sz="2000" dirty="0" smtClean="0">
                <a:solidFill>
                  <a:srgbClr val="FF0000"/>
                </a:solidFill>
              </a:rPr>
              <a:t>fire</a:t>
            </a:r>
            <a:r>
              <a:rPr lang="en-GB" sz="2000" dirty="0" smtClean="0"/>
              <a:t>, but the Lord was not in the </a:t>
            </a:r>
            <a:r>
              <a:rPr lang="en-GB" sz="2000" dirty="0" smtClean="0">
                <a:solidFill>
                  <a:srgbClr val="FF0000"/>
                </a:solidFill>
              </a:rPr>
              <a:t>fire </a:t>
            </a:r>
            <a:r>
              <a:rPr lang="en-US" sz="2000" dirty="0" smtClean="0">
                <a:solidFill>
                  <a:srgbClr val="002060"/>
                </a:solidFill>
              </a:rPr>
              <a:t>(19:12)</a:t>
            </a:r>
          </a:p>
          <a:p>
            <a:pPr>
              <a:lnSpc>
                <a:spcPct val="100000"/>
              </a:lnSpc>
              <a:spcBef>
                <a:spcPts val="0"/>
              </a:spcBef>
            </a:pPr>
            <a:endParaRPr lang="en-US" sz="2000" dirty="0" smtClean="0"/>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661147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Exodus</a:t>
            </a:r>
          </a:p>
          <a:p>
            <a:pPr>
              <a:lnSpc>
                <a:spcPct val="100000"/>
              </a:lnSpc>
              <a:spcBef>
                <a:spcPts val="0"/>
              </a:spcBef>
            </a:pPr>
            <a:endParaRPr lang="en-US" sz="2000" dirty="0"/>
          </a:p>
          <a:p>
            <a:pPr>
              <a:lnSpc>
                <a:spcPct val="100000"/>
              </a:lnSpc>
              <a:spcBef>
                <a:spcPts val="0"/>
              </a:spcBef>
            </a:pPr>
            <a:r>
              <a:rPr lang="en-US" sz="2000" dirty="0" smtClean="0"/>
              <a:t>The whole mountain </a:t>
            </a:r>
            <a:r>
              <a:rPr lang="en-US" sz="2000" dirty="0" smtClean="0">
                <a:solidFill>
                  <a:srgbClr val="FF0000"/>
                </a:solidFill>
              </a:rPr>
              <a:t>shook violently </a:t>
            </a:r>
            <a:r>
              <a:rPr lang="en-US" sz="2000" dirty="0" smtClean="0">
                <a:solidFill>
                  <a:srgbClr val="002060"/>
                </a:solidFill>
              </a:rPr>
              <a:t>(19:14)</a:t>
            </a:r>
          </a:p>
          <a:p>
            <a:pPr>
              <a:lnSpc>
                <a:spcPct val="100000"/>
              </a:lnSpc>
              <a:spcBef>
                <a:spcPts val="0"/>
              </a:spcBef>
            </a:pPr>
            <a:endParaRPr lang="en-US" sz="2000" dirty="0" smtClean="0"/>
          </a:p>
          <a:p>
            <a:pPr>
              <a:lnSpc>
                <a:spcPct val="100000"/>
              </a:lnSpc>
              <a:spcBef>
                <a:spcPts val="0"/>
              </a:spcBef>
            </a:pPr>
            <a:r>
              <a:rPr lang="en-US" sz="2000" dirty="0" smtClean="0"/>
              <a:t>The Lord descended upon it in </a:t>
            </a:r>
            <a:r>
              <a:rPr lang="en-US" sz="2000" dirty="0" smtClean="0">
                <a:solidFill>
                  <a:srgbClr val="FF0000"/>
                </a:solidFill>
              </a:rPr>
              <a:t>fire </a:t>
            </a:r>
            <a:r>
              <a:rPr lang="en-US" sz="2000" dirty="0" smtClean="0">
                <a:solidFill>
                  <a:srgbClr val="002060"/>
                </a:solidFill>
              </a:rPr>
              <a:t>(19:18)</a:t>
            </a:r>
          </a:p>
          <a:p>
            <a:pPr>
              <a:lnSpc>
                <a:spcPct val="100000"/>
              </a:lnSpc>
              <a:spcBef>
                <a:spcPts val="0"/>
              </a:spcBef>
            </a:pPr>
            <a:r>
              <a:rPr lang="en-US" sz="2000" dirty="0" smtClean="0"/>
              <a:t>Moses spoke, and God answered him in </a:t>
            </a:r>
            <a:r>
              <a:rPr lang="en-US" sz="2000" dirty="0" smtClean="0">
                <a:solidFill>
                  <a:srgbClr val="FF0000"/>
                </a:solidFill>
              </a:rPr>
              <a:t>thunder </a:t>
            </a:r>
            <a:r>
              <a:rPr lang="en-US" sz="2000" dirty="0" smtClean="0">
                <a:solidFill>
                  <a:srgbClr val="002060"/>
                </a:solidFill>
              </a:rPr>
              <a:t>(19:19)</a:t>
            </a: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sz="2000" dirty="0">
              <a:solidFill>
                <a:srgbClr val="002060"/>
              </a:solidFill>
            </a:endParaRPr>
          </a:p>
          <a:p>
            <a:pPr>
              <a:lnSpc>
                <a:spcPct val="100000"/>
              </a:lnSpc>
              <a:spcBef>
                <a:spcPts val="0"/>
              </a:spcBef>
            </a:pPr>
            <a:endParaRPr lang="en-US" sz="2000"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a:lnSpc>
                <a:spcPct val="100000"/>
              </a:lnSpc>
              <a:spcBef>
                <a:spcPts val="0"/>
              </a:spcBef>
            </a:pPr>
            <a:endParaRPr lang="en-US" dirty="0" smtClean="0">
              <a:solidFill>
                <a:srgbClr val="002060"/>
              </a:solidFill>
            </a:endParaRPr>
          </a:p>
          <a:p>
            <a:pPr>
              <a:lnSpc>
                <a:spcPct val="100000"/>
              </a:lnSpc>
              <a:spcBef>
                <a:spcPts val="0"/>
              </a:spcBef>
            </a:pPr>
            <a:endParaRPr lang="en-US" dirty="0">
              <a:solidFill>
                <a:srgbClr val="002060"/>
              </a:solidFill>
            </a:endParaRPr>
          </a:p>
          <a:p>
            <a:pPr marL="0" indent="0">
              <a:lnSpc>
                <a:spcPct val="100000"/>
              </a:lnSpc>
              <a:spcBef>
                <a:spcPts val="0"/>
              </a:spcBef>
              <a:buNone/>
            </a:pPr>
            <a:r>
              <a:rPr lang="en-US" dirty="0" smtClean="0"/>
              <a:t>1 Kings</a:t>
            </a:r>
          </a:p>
          <a:p>
            <a:pPr marL="0" indent="0">
              <a:lnSpc>
                <a:spcPct val="100000"/>
              </a:lnSpc>
              <a:spcBef>
                <a:spcPts val="0"/>
              </a:spcBef>
              <a:buNone/>
            </a:pPr>
            <a:endParaRPr lang="en-US" sz="2000" dirty="0" smtClean="0"/>
          </a:p>
          <a:p>
            <a:pPr>
              <a:lnSpc>
                <a:spcPct val="100000"/>
              </a:lnSpc>
              <a:spcBef>
                <a:spcPts val="0"/>
              </a:spcBef>
            </a:pPr>
            <a:r>
              <a:rPr lang="mr-IN" sz="2000" dirty="0" smtClean="0"/>
              <a:t>…</a:t>
            </a:r>
            <a:r>
              <a:rPr lang="en-GB" sz="2000" dirty="0" smtClean="0"/>
              <a:t> an </a:t>
            </a:r>
            <a:r>
              <a:rPr lang="en-GB" sz="2000" dirty="0" smtClean="0">
                <a:solidFill>
                  <a:srgbClr val="FF0000"/>
                </a:solidFill>
              </a:rPr>
              <a:t>earthquake</a:t>
            </a:r>
            <a:r>
              <a:rPr lang="en-GB" sz="2000" dirty="0" smtClean="0"/>
              <a:t>, but the Lord was not in the </a:t>
            </a:r>
            <a:r>
              <a:rPr lang="en-GB" sz="2000" dirty="0" smtClean="0">
                <a:solidFill>
                  <a:srgbClr val="FF0000"/>
                </a:solidFill>
              </a:rPr>
              <a:t>earthquake</a:t>
            </a:r>
            <a:r>
              <a:rPr lang="en-GB" sz="2000" dirty="0" smtClean="0">
                <a:solidFill>
                  <a:srgbClr val="002060"/>
                </a:solidFill>
              </a:rPr>
              <a:t> (10:11</a:t>
            </a:r>
          </a:p>
          <a:p>
            <a:pPr>
              <a:lnSpc>
                <a:spcPct val="100000"/>
              </a:lnSpc>
              <a:spcBef>
                <a:spcPts val="0"/>
              </a:spcBef>
            </a:pPr>
            <a:r>
              <a:rPr lang="mr-IN" sz="2000" dirty="0" smtClean="0"/>
              <a:t>…</a:t>
            </a:r>
            <a:r>
              <a:rPr lang="en-GB" sz="2000" dirty="0" smtClean="0"/>
              <a:t> a </a:t>
            </a:r>
            <a:r>
              <a:rPr lang="en-GB" sz="2000" dirty="0" smtClean="0">
                <a:solidFill>
                  <a:srgbClr val="FF0000"/>
                </a:solidFill>
              </a:rPr>
              <a:t>fire</a:t>
            </a:r>
            <a:r>
              <a:rPr lang="en-GB" sz="2000" dirty="0" smtClean="0"/>
              <a:t>, but the Lord was not in the </a:t>
            </a:r>
            <a:r>
              <a:rPr lang="en-GB" sz="2000" dirty="0" smtClean="0">
                <a:solidFill>
                  <a:srgbClr val="FF0000"/>
                </a:solidFill>
              </a:rPr>
              <a:t>fire </a:t>
            </a:r>
            <a:r>
              <a:rPr lang="en-US" sz="2000" dirty="0" smtClean="0">
                <a:solidFill>
                  <a:srgbClr val="002060"/>
                </a:solidFill>
              </a:rPr>
              <a:t>(19:12)</a:t>
            </a:r>
          </a:p>
          <a:p>
            <a:pPr>
              <a:lnSpc>
                <a:spcPct val="100000"/>
              </a:lnSpc>
              <a:spcBef>
                <a:spcPts val="0"/>
              </a:spcBef>
            </a:pPr>
            <a:r>
              <a:rPr lang="en-US" sz="2000" dirty="0" smtClean="0"/>
              <a:t>And after the fire the sound of </a:t>
            </a:r>
            <a:r>
              <a:rPr lang="en-US" sz="2000" dirty="0" smtClean="0">
                <a:solidFill>
                  <a:srgbClr val="FF0000"/>
                </a:solidFill>
              </a:rPr>
              <a:t>a low whisper</a:t>
            </a:r>
            <a:endParaRPr lang="en-US" sz="2000" dirty="0" smtClean="0"/>
          </a:p>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616604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description</a:t>
            </a:r>
            <a:endParaRPr lang="en-US" dirty="0"/>
          </a:p>
        </p:txBody>
      </p:sp>
      <p:sp>
        <p:nvSpPr>
          <p:cNvPr id="3" name="Content Placeholder 2"/>
          <p:cNvSpPr>
            <a:spLocks noGrp="1"/>
          </p:cNvSpPr>
          <p:nvPr>
            <p:ph idx="1"/>
          </p:nvPr>
        </p:nvSpPr>
        <p:spPr/>
        <p:txBody>
          <a:bodyPr/>
          <a:lstStyle/>
          <a:p>
            <a:r>
              <a:rPr lang="en-US" dirty="0" smtClean="0"/>
              <a:t>2 Samuel 14:25-26</a:t>
            </a:r>
          </a:p>
          <a:p>
            <a:pPr marL="0" indent="0">
              <a:buNone/>
            </a:pPr>
            <a:r>
              <a:rPr lang="en-US" sz="2400" dirty="0" smtClean="0"/>
              <a:t>When [Absalom] cut the hair of his head (for at the end of every year he used to cut it; when it was heavy on him, he cut it), he weighed the hair of his head, two hundred shekels by the king’s weight.</a:t>
            </a:r>
            <a:endParaRPr lang="en-US" sz="2400" dirty="0"/>
          </a:p>
        </p:txBody>
      </p:sp>
    </p:spTree>
    <p:extLst>
      <p:ext uri="{BB962C8B-B14F-4D97-AF65-F5344CB8AC3E}">
        <p14:creationId xmlns:p14="http://schemas.microsoft.com/office/powerpoint/2010/main" val="1301541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description</a:t>
            </a:r>
            <a:endParaRPr lang="en-US" dirty="0"/>
          </a:p>
        </p:txBody>
      </p:sp>
      <p:sp>
        <p:nvSpPr>
          <p:cNvPr id="3" name="Content Placeholder 2"/>
          <p:cNvSpPr>
            <a:spLocks noGrp="1"/>
          </p:cNvSpPr>
          <p:nvPr>
            <p:ph idx="1"/>
          </p:nvPr>
        </p:nvSpPr>
        <p:spPr/>
        <p:txBody>
          <a:bodyPr/>
          <a:lstStyle/>
          <a:p>
            <a:r>
              <a:rPr lang="en-US" dirty="0" smtClean="0"/>
              <a:t>2 Samuel 14:25-26</a:t>
            </a:r>
          </a:p>
          <a:p>
            <a:pPr marL="0" indent="0">
              <a:buNone/>
            </a:pPr>
            <a:r>
              <a:rPr lang="en-US" sz="2400" dirty="0" smtClean="0"/>
              <a:t>When [Absalom] cut the </a:t>
            </a:r>
            <a:r>
              <a:rPr lang="en-US" sz="2400" dirty="0" smtClean="0">
                <a:solidFill>
                  <a:srgbClr val="FF0000"/>
                </a:solidFill>
              </a:rPr>
              <a:t>hair of his head </a:t>
            </a:r>
            <a:r>
              <a:rPr lang="en-US" sz="2400" dirty="0" smtClean="0"/>
              <a:t>(for at the end of every year he used to cut it; when it was heavy on him, he cut it), he weighed the </a:t>
            </a:r>
            <a:r>
              <a:rPr lang="en-US" sz="2400" dirty="0" smtClean="0">
                <a:solidFill>
                  <a:srgbClr val="FF0000"/>
                </a:solidFill>
              </a:rPr>
              <a:t>hair of his head</a:t>
            </a:r>
            <a:r>
              <a:rPr lang="en-US" sz="2400" dirty="0" smtClean="0"/>
              <a:t>, two hundred shekels by the king’s weight.</a:t>
            </a:r>
            <a:endParaRPr lang="en-US" sz="2400" dirty="0"/>
          </a:p>
        </p:txBody>
      </p:sp>
    </p:spTree>
    <p:extLst>
      <p:ext uri="{BB962C8B-B14F-4D97-AF65-F5344CB8AC3E}">
        <p14:creationId xmlns:p14="http://schemas.microsoft.com/office/powerpoint/2010/main" val="2003553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description</a:t>
            </a:r>
            <a:endParaRPr lang="en-US" dirty="0"/>
          </a:p>
        </p:txBody>
      </p:sp>
      <p:sp>
        <p:nvSpPr>
          <p:cNvPr id="3" name="Content Placeholder 2"/>
          <p:cNvSpPr>
            <a:spLocks noGrp="1"/>
          </p:cNvSpPr>
          <p:nvPr>
            <p:ph idx="1"/>
          </p:nvPr>
        </p:nvSpPr>
        <p:spPr/>
        <p:txBody>
          <a:bodyPr/>
          <a:lstStyle/>
          <a:p>
            <a:r>
              <a:rPr lang="en-US" dirty="0" smtClean="0"/>
              <a:t>2 Samuel 14:25-26</a:t>
            </a:r>
          </a:p>
          <a:p>
            <a:pPr marL="0" indent="0">
              <a:buNone/>
            </a:pPr>
            <a:r>
              <a:rPr lang="en-US" sz="2400" dirty="0" smtClean="0"/>
              <a:t>When [Absalom] cut the </a:t>
            </a:r>
            <a:r>
              <a:rPr lang="en-US" sz="2400" dirty="0" smtClean="0">
                <a:solidFill>
                  <a:srgbClr val="FF0000"/>
                </a:solidFill>
              </a:rPr>
              <a:t>hair of his head </a:t>
            </a:r>
            <a:r>
              <a:rPr lang="en-US" sz="2400" dirty="0" smtClean="0"/>
              <a:t>(for at the end of every year he used to cut it; when it was heavy on him, he cut it), he weighed the </a:t>
            </a:r>
            <a:r>
              <a:rPr lang="en-US" sz="2400" dirty="0" smtClean="0">
                <a:solidFill>
                  <a:srgbClr val="FF0000"/>
                </a:solidFill>
              </a:rPr>
              <a:t>hair of his head</a:t>
            </a:r>
            <a:r>
              <a:rPr lang="en-US" sz="2400" dirty="0" smtClean="0"/>
              <a:t>, two hundred shekels by the king’s weight.</a:t>
            </a:r>
          </a:p>
          <a:p>
            <a:pPr marL="0" indent="0">
              <a:buNone/>
            </a:pPr>
            <a:endParaRPr lang="en-US" sz="2000" dirty="0" smtClean="0"/>
          </a:p>
          <a:p>
            <a:r>
              <a:rPr lang="en-US" dirty="0" smtClean="0"/>
              <a:t>2 Samuel 18:9</a:t>
            </a:r>
          </a:p>
          <a:p>
            <a:pPr marL="0" indent="0">
              <a:buNone/>
            </a:pPr>
            <a:r>
              <a:rPr lang="en-US" sz="2400" dirty="0" smtClean="0"/>
              <a:t>Absalom was riding on his mule, and the mule went under the thick branches of a great oak. </a:t>
            </a:r>
            <a:r>
              <a:rPr lang="en-US" sz="2400" dirty="0" smtClean="0">
                <a:solidFill>
                  <a:srgbClr val="FF0000"/>
                </a:solidFill>
              </a:rPr>
              <a:t>His head </a:t>
            </a:r>
            <a:r>
              <a:rPr lang="en-US" sz="2400" dirty="0" smtClean="0"/>
              <a:t>caught fast in the oak, and he was left hanging between heave and earth, while the mule that was under him went on.</a:t>
            </a:r>
            <a:endParaRPr lang="en-US" sz="2400" dirty="0"/>
          </a:p>
        </p:txBody>
      </p:sp>
    </p:spTree>
    <p:extLst>
      <p:ext uri="{BB962C8B-B14F-4D97-AF65-F5344CB8AC3E}">
        <p14:creationId xmlns:p14="http://schemas.microsoft.com/office/powerpoint/2010/main" val="1181148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Experience of Salvation</a:t>
            </a:r>
            <a:endParaRPr lang="en-US" dirty="0"/>
          </a:p>
        </p:txBody>
      </p:sp>
      <p:sp>
        <p:nvSpPr>
          <p:cNvPr id="3" name="Content Placeholder 2"/>
          <p:cNvSpPr>
            <a:spLocks noGrp="1"/>
          </p:cNvSpPr>
          <p:nvPr>
            <p:ph idx="1"/>
          </p:nvPr>
        </p:nvSpPr>
        <p:spPr/>
        <p:txBody>
          <a:bodyPr numCol="3">
            <a:normAutofit/>
          </a:bodyPr>
          <a:lstStyle/>
          <a:p>
            <a:pPr marL="0" indent="0">
              <a:buNone/>
            </a:pPr>
            <a:r>
              <a:rPr lang="en-US" sz="2000" b="1" dirty="0" smtClean="0"/>
              <a:t>Fundamental Belief no. 10</a:t>
            </a:r>
            <a:endParaRPr lang="en-US" sz="2000" dirty="0" smtClean="0"/>
          </a:p>
          <a:p>
            <a:pPr marL="0" indent="0">
              <a:buNone/>
            </a:pPr>
            <a:r>
              <a:rPr lang="mr-IN" sz="2000" dirty="0" smtClean="0"/>
              <a:t>…</a:t>
            </a:r>
            <a:r>
              <a:rPr lang="en-GB" sz="2000" dirty="0" smtClean="0"/>
              <a:t> Led by the Holy Spirit we sense our need, acknowledge our sinfulness, repent of our transgressions, and exercise faith in Jesus as Lord and Christ, as substitute and example. </a:t>
            </a:r>
            <a:r>
              <a:rPr lang="mr-IN" sz="2000" dirty="0" smtClean="0"/>
              <a:t>…</a:t>
            </a:r>
            <a:endParaRPr lang="en-GB" sz="2000" dirty="0" smtClean="0"/>
          </a:p>
          <a:p>
            <a:pPr marL="0" indent="0">
              <a:buNone/>
            </a:pPr>
            <a:r>
              <a:rPr lang="en-GB" sz="2000" dirty="0" smtClean="0"/>
              <a:t>Through Christ we are justified, adopted as God’s sons and daughters, and delivered from the lordship of sin. </a:t>
            </a:r>
            <a:r>
              <a:rPr lang="mr-IN" sz="2000" dirty="0" smtClean="0"/>
              <a:t>…</a:t>
            </a:r>
            <a:r>
              <a:rPr lang="en-GB" sz="2000" dirty="0" smtClean="0"/>
              <a:t> </a:t>
            </a:r>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p:txBody>
      </p:sp>
    </p:spTree>
    <p:extLst>
      <p:ext uri="{BB962C8B-B14F-4D97-AF65-F5344CB8AC3E}">
        <p14:creationId xmlns:p14="http://schemas.microsoft.com/office/powerpoint/2010/main" val="3914089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Ambiguity</a:t>
            </a:r>
            <a:endParaRPr lang="en-US" dirty="0"/>
          </a:p>
        </p:txBody>
      </p:sp>
      <p:sp>
        <p:nvSpPr>
          <p:cNvPr id="3" name="Content Placeholder 2"/>
          <p:cNvSpPr>
            <a:spLocks noGrp="1"/>
          </p:cNvSpPr>
          <p:nvPr>
            <p:ph idx="1"/>
          </p:nvPr>
        </p:nvSpPr>
        <p:spPr/>
        <p:txBody>
          <a:bodyPr/>
          <a:lstStyle/>
          <a:p>
            <a:r>
              <a:rPr lang="en-US" dirty="0" smtClean="0"/>
              <a:t>Genesis 32:22-32</a:t>
            </a:r>
          </a:p>
          <a:p>
            <a:pPr marL="0" indent="0">
              <a:buNone/>
            </a:pPr>
            <a:r>
              <a:rPr lang="en-US" sz="2400" dirty="0" smtClean="0"/>
              <a:t>Jacob was left alone, and </a:t>
            </a:r>
            <a:r>
              <a:rPr lang="en-US" sz="2400" dirty="0" smtClean="0">
                <a:solidFill>
                  <a:srgbClr val="FF0000"/>
                </a:solidFill>
              </a:rPr>
              <a:t>a man</a:t>
            </a:r>
            <a:r>
              <a:rPr lang="en-US" sz="2400" dirty="0" smtClean="0"/>
              <a:t> wrestled with him until daybreak. When he saw that he did not prevail against Jacob, he struck him on the hip socket; and Jacob’s hip was put out of joint as he wrestled with him.  Then he said, “let me go, for the day is breaking.” But Jacob said “I will not ley you go, unless you bless me.”  So he said to him, “What is your name?” And he said, “Jacob.”  Then the man said, “You shall no longer be called Jacob, but Israel, for you have striven with </a:t>
            </a:r>
            <a:r>
              <a:rPr lang="en-US" sz="2400" dirty="0" smtClean="0">
                <a:solidFill>
                  <a:srgbClr val="FF0000"/>
                </a:solidFill>
              </a:rPr>
              <a:t>God and with man</a:t>
            </a:r>
            <a:r>
              <a:rPr lang="en-US" sz="2400" dirty="0" smtClean="0"/>
              <a:t>, and have prevailed.” Then Jacob asked him, “please tell me your name.” But he said, “Why is it that you ask my name?” And there he blessed him. So Jacob called the place </a:t>
            </a:r>
            <a:r>
              <a:rPr lang="en-US" sz="2400" dirty="0" err="1" smtClean="0"/>
              <a:t>Peniel</a:t>
            </a:r>
            <a:r>
              <a:rPr lang="en-US" sz="2400" dirty="0" smtClean="0"/>
              <a:t>, saying, “For I have seen </a:t>
            </a:r>
            <a:r>
              <a:rPr lang="en-US" sz="2400" dirty="0" smtClean="0">
                <a:solidFill>
                  <a:srgbClr val="FF0000"/>
                </a:solidFill>
              </a:rPr>
              <a:t>God</a:t>
            </a:r>
            <a:r>
              <a:rPr lang="en-US" sz="2400" dirty="0" smtClean="0"/>
              <a:t> face to face, and yet my life is preserved.</a:t>
            </a:r>
            <a:endParaRPr lang="en-US" sz="2400" dirty="0"/>
          </a:p>
        </p:txBody>
      </p:sp>
    </p:spTree>
    <p:extLst>
      <p:ext uri="{BB962C8B-B14F-4D97-AF65-F5344CB8AC3E}">
        <p14:creationId xmlns:p14="http://schemas.microsoft.com/office/powerpoint/2010/main" val="1928381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description</a:t>
            </a:r>
            <a:endParaRPr lang="en-US" dirty="0"/>
          </a:p>
        </p:txBody>
      </p:sp>
      <p:sp>
        <p:nvSpPr>
          <p:cNvPr id="3" name="Content Placeholder 2"/>
          <p:cNvSpPr>
            <a:spLocks noGrp="1"/>
          </p:cNvSpPr>
          <p:nvPr>
            <p:ph idx="1"/>
          </p:nvPr>
        </p:nvSpPr>
        <p:spPr/>
        <p:txBody>
          <a:bodyPr/>
          <a:lstStyle/>
          <a:p>
            <a:r>
              <a:rPr lang="en-US" dirty="0" smtClean="0"/>
              <a:t>Judges 3:15</a:t>
            </a:r>
          </a:p>
          <a:p>
            <a:pPr marL="0" indent="0">
              <a:buNone/>
            </a:pPr>
            <a:r>
              <a:rPr lang="en-US" sz="2400" dirty="0" smtClean="0"/>
              <a:t>Then the people of Israel cried out to the Lord, and the Lord raised up for them a deliverer, Ehud, the son of Gera, the </a:t>
            </a:r>
            <a:r>
              <a:rPr lang="en-US" sz="2400" dirty="0" err="1" smtClean="0"/>
              <a:t>Benjaminite</a:t>
            </a:r>
            <a:r>
              <a:rPr lang="en-US" sz="2400" dirty="0" smtClean="0"/>
              <a:t>, a left-handed man.</a:t>
            </a:r>
          </a:p>
          <a:p>
            <a:pPr marL="0" indent="0">
              <a:buNone/>
            </a:pPr>
            <a:endParaRPr lang="en-US" sz="2400" dirty="0"/>
          </a:p>
          <a:p>
            <a:pPr marL="0" indent="0">
              <a:buNone/>
            </a:pPr>
            <a:r>
              <a:rPr lang="en-US" sz="2400" dirty="0" smtClean="0"/>
              <a:t>Benjamin </a:t>
            </a:r>
            <a:r>
              <a:rPr lang="mr-IN" sz="2400" dirty="0" smtClean="0"/>
              <a:t>–</a:t>
            </a:r>
            <a:r>
              <a:rPr lang="en-US" sz="2400" dirty="0" smtClean="0"/>
              <a:t> </a:t>
            </a:r>
            <a:r>
              <a:rPr lang="en-US" sz="2400" i="1" dirty="0" smtClean="0"/>
              <a:t>son of the right hand</a:t>
            </a:r>
          </a:p>
          <a:p>
            <a:pPr marL="0" indent="0">
              <a:buNone/>
            </a:pPr>
            <a:endParaRPr lang="en-US" sz="2400" i="1" dirty="0"/>
          </a:p>
          <a:p>
            <a:pPr marL="0" indent="0">
              <a:buNone/>
            </a:pPr>
            <a:r>
              <a:rPr lang="en-US" sz="2400" dirty="0" smtClean="0"/>
              <a:t>Left-handed man </a:t>
            </a:r>
            <a:r>
              <a:rPr lang="mr-IN" sz="2400" dirty="0" smtClean="0"/>
              <a:t>–</a:t>
            </a:r>
            <a:r>
              <a:rPr lang="en-US" sz="2400" dirty="0" smtClean="0"/>
              <a:t> </a:t>
            </a:r>
            <a:r>
              <a:rPr lang="en-US" sz="2400" i="1" dirty="0" smtClean="0"/>
              <a:t>restricted in his right hand</a:t>
            </a:r>
            <a:endParaRPr lang="en-US" sz="2400" dirty="0"/>
          </a:p>
        </p:txBody>
      </p:sp>
    </p:spTree>
    <p:extLst>
      <p:ext uri="{BB962C8B-B14F-4D97-AF65-F5344CB8AC3E}">
        <p14:creationId xmlns:p14="http://schemas.microsoft.com/office/powerpoint/2010/main" val="1767574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description</a:t>
            </a:r>
            <a:endParaRPr lang="en-US" dirty="0"/>
          </a:p>
        </p:txBody>
      </p:sp>
      <p:sp>
        <p:nvSpPr>
          <p:cNvPr id="3" name="Content Placeholder 2"/>
          <p:cNvSpPr>
            <a:spLocks noGrp="1"/>
          </p:cNvSpPr>
          <p:nvPr>
            <p:ph idx="1"/>
          </p:nvPr>
        </p:nvSpPr>
        <p:spPr/>
        <p:txBody>
          <a:bodyPr/>
          <a:lstStyle/>
          <a:p>
            <a:r>
              <a:rPr lang="en-US" dirty="0" smtClean="0"/>
              <a:t>Judges 3:17</a:t>
            </a:r>
          </a:p>
          <a:p>
            <a:pPr marL="0" indent="0">
              <a:buNone/>
            </a:pPr>
            <a:endParaRPr lang="en-US" sz="2400" dirty="0"/>
          </a:p>
          <a:p>
            <a:pPr marL="0" indent="0">
              <a:buNone/>
            </a:pPr>
            <a:r>
              <a:rPr lang="en-US" sz="2400" dirty="0" smtClean="0"/>
              <a:t>Then he presented the tribute to King </a:t>
            </a:r>
            <a:r>
              <a:rPr lang="en-US" sz="2400" dirty="0" err="1" smtClean="0"/>
              <a:t>Eglon</a:t>
            </a:r>
            <a:r>
              <a:rPr lang="en-US" sz="2400" dirty="0" smtClean="0"/>
              <a:t> of Moab. Now </a:t>
            </a:r>
            <a:r>
              <a:rPr lang="en-US" sz="2400" dirty="0" err="1" smtClean="0"/>
              <a:t>Eglon</a:t>
            </a:r>
            <a:r>
              <a:rPr lang="en-US" sz="2400" dirty="0" smtClean="0"/>
              <a:t> was a very fat man.</a:t>
            </a:r>
          </a:p>
          <a:p>
            <a:endParaRPr lang="en-US" dirty="0"/>
          </a:p>
        </p:txBody>
      </p:sp>
    </p:spTree>
    <p:extLst>
      <p:ext uri="{BB962C8B-B14F-4D97-AF65-F5344CB8AC3E}">
        <p14:creationId xmlns:p14="http://schemas.microsoft.com/office/powerpoint/2010/main" val="1871561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a:t>
            </a:r>
            <a:endParaRPr lang="en-US" dirty="0"/>
          </a:p>
        </p:txBody>
      </p:sp>
      <p:sp>
        <p:nvSpPr>
          <p:cNvPr id="3" name="Content Placeholder 2"/>
          <p:cNvSpPr>
            <a:spLocks noGrp="1"/>
          </p:cNvSpPr>
          <p:nvPr>
            <p:ph idx="1"/>
          </p:nvPr>
        </p:nvSpPr>
        <p:spPr/>
        <p:txBody>
          <a:bodyPr/>
          <a:lstStyle/>
          <a:p>
            <a:r>
              <a:rPr lang="en-US" dirty="0" smtClean="0"/>
              <a:t>Read Judges 16:4-22</a:t>
            </a:r>
          </a:p>
          <a:p>
            <a:r>
              <a:rPr lang="en-US" dirty="0" smtClean="0"/>
              <a:t>What typical characteristics of biblical narrative do you see</a:t>
            </a:r>
          </a:p>
          <a:p>
            <a:r>
              <a:rPr lang="en-US" dirty="0" smtClean="0"/>
              <a:t>What unusual characteristics of biblical narrative do you see</a:t>
            </a:r>
          </a:p>
          <a:p>
            <a:r>
              <a:rPr lang="en-US" dirty="0" smtClean="0"/>
              <a:t>How do these provide insight onto the narrative</a:t>
            </a:r>
            <a:endParaRPr lang="en-US" dirty="0"/>
          </a:p>
        </p:txBody>
      </p:sp>
    </p:spTree>
    <p:extLst>
      <p:ext uri="{BB962C8B-B14F-4D97-AF65-F5344CB8AC3E}">
        <p14:creationId xmlns:p14="http://schemas.microsoft.com/office/powerpoint/2010/main" val="491326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Experience of Salvation</a:t>
            </a:r>
            <a:endParaRPr lang="en-US" dirty="0"/>
          </a:p>
        </p:txBody>
      </p:sp>
      <p:sp>
        <p:nvSpPr>
          <p:cNvPr id="3" name="Content Placeholder 2"/>
          <p:cNvSpPr>
            <a:spLocks noGrp="1"/>
          </p:cNvSpPr>
          <p:nvPr>
            <p:ph idx="1"/>
          </p:nvPr>
        </p:nvSpPr>
        <p:spPr/>
        <p:txBody>
          <a:bodyPr numCol="3">
            <a:normAutofit/>
          </a:bodyPr>
          <a:lstStyle/>
          <a:p>
            <a:pPr marL="0" indent="0">
              <a:buNone/>
            </a:pPr>
            <a:r>
              <a:rPr lang="en-US" sz="2000" b="1" dirty="0" smtClean="0"/>
              <a:t>Fundamental Belief no. 10</a:t>
            </a:r>
            <a:endParaRPr lang="en-US" sz="2000" dirty="0" smtClean="0"/>
          </a:p>
          <a:p>
            <a:pPr marL="0" indent="0">
              <a:buNone/>
            </a:pPr>
            <a:r>
              <a:rPr lang="mr-IN" sz="2000" dirty="0" smtClean="0"/>
              <a:t>…</a:t>
            </a:r>
            <a:r>
              <a:rPr lang="en-GB" sz="2000" dirty="0" smtClean="0"/>
              <a:t> Led by the Holy Spirit we sense our need, acknowledge our sinfulness, repent of our transgressions, and exercise faith in Jesus as Lord and Christ, as substitute and example. </a:t>
            </a:r>
            <a:r>
              <a:rPr lang="mr-IN" sz="2000" dirty="0" smtClean="0"/>
              <a:t>…</a:t>
            </a:r>
            <a:endParaRPr lang="en-GB" sz="2000" dirty="0" smtClean="0"/>
          </a:p>
          <a:p>
            <a:pPr marL="0" indent="0">
              <a:buNone/>
            </a:pPr>
            <a:r>
              <a:rPr lang="en-GB" sz="2000" dirty="0" smtClean="0"/>
              <a:t>Through Christ we are justified, adopted as God’s sons and daughters, and delivered from the lordship of sin. </a:t>
            </a:r>
            <a:r>
              <a:rPr lang="mr-IN" sz="2000" dirty="0" smtClean="0"/>
              <a:t>…</a:t>
            </a:r>
            <a:r>
              <a:rPr lang="en-GB" sz="2000" dirty="0" smtClean="0"/>
              <a:t> </a:t>
            </a:r>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r>
              <a:rPr lang="en-GB" sz="2000" b="1" dirty="0" smtClean="0"/>
              <a:t>Luke 15:11-32 And Jesus said</a:t>
            </a:r>
          </a:p>
          <a:p>
            <a:pPr marL="0" indent="0">
              <a:buNone/>
            </a:pPr>
            <a:r>
              <a:rPr lang="en-GB" sz="2000" dirty="0" smtClean="0"/>
              <a:t>‘There was a certain man who had two sons. </a:t>
            </a:r>
            <a:r>
              <a:rPr lang="mr-IN" sz="2000" dirty="0" smtClean="0"/>
              <a:t>…</a:t>
            </a:r>
            <a:r>
              <a:rPr lang="en-GB" sz="2000" dirty="0" smtClean="0"/>
              <a:t>’</a:t>
            </a:r>
            <a:endParaRPr lang="en-US" sz="2000" dirty="0"/>
          </a:p>
        </p:txBody>
      </p:sp>
    </p:spTree>
    <p:extLst>
      <p:ext uri="{BB962C8B-B14F-4D97-AF65-F5344CB8AC3E}">
        <p14:creationId xmlns:p14="http://schemas.microsoft.com/office/powerpoint/2010/main" val="1219358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3766"/>
            <a:ext cx="10515600" cy="5583197"/>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smtClean="0"/>
              <a:t>1 Kings 19 v3-14</a:t>
            </a:r>
          </a:p>
          <a:p>
            <a:pPr marL="0" lvl="0" indent="0">
              <a:lnSpc>
                <a:spcPct val="100000"/>
              </a:lnSpc>
              <a:spcBef>
                <a:spcPts val="0"/>
              </a:spcBef>
              <a:buNone/>
            </a:pPr>
            <a:r>
              <a:rPr lang="en-US" sz="1600" dirty="0" smtClean="0"/>
              <a:t>3</a:t>
            </a:r>
            <a:r>
              <a:rPr lang="en-US" sz="1800" dirty="0" smtClean="0"/>
              <a:t>Then he was afraid, and he arose and ran for his life and came to Beersheba</a:t>
            </a:r>
            <a:r>
              <a:rPr lang="mr-IN" sz="1800" dirty="0" smtClean="0"/>
              <a:t>…</a:t>
            </a:r>
            <a:r>
              <a:rPr lang="en-GB" sz="1800" dirty="0" smtClean="0"/>
              <a:t>  </a:t>
            </a:r>
            <a:r>
              <a:rPr lang="en-GB" sz="1600" dirty="0" smtClean="0"/>
              <a:t>4</a:t>
            </a:r>
            <a:r>
              <a:rPr lang="en-GB" sz="1800" dirty="0" smtClean="0"/>
              <a:t>But</a:t>
            </a:r>
            <a:r>
              <a:rPr lang="en-US" sz="1800" dirty="0" smtClean="0"/>
              <a:t> he himself went a day’s journey into the wilderness and came and sat down under a broom tree.  And he asked that he might die, saying,  “It is enough; now, O Lord, take away my life”</a:t>
            </a:r>
            <a:r>
              <a:rPr lang="mr-IN" sz="1800" dirty="0" smtClean="0"/>
              <a:t>…</a:t>
            </a:r>
            <a:r>
              <a:rPr lang="en-GB" sz="1800" dirty="0" smtClean="0"/>
              <a:t>  </a:t>
            </a:r>
            <a:r>
              <a:rPr lang="en-GB" sz="1600" dirty="0" smtClean="0"/>
              <a:t>8</a:t>
            </a:r>
            <a:r>
              <a:rPr lang="en-GB" sz="1800" dirty="0" smtClean="0"/>
              <a:t>And he arose and</a:t>
            </a:r>
            <a:r>
              <a:rPr lang="mr-IN" sz="1800" dirty="0" smtClean="0"/>
              <a:t>…</a:t>
            </a:r>
            <a:r>
              <a:rPr lang="en-GB" sz="1800" dirty="0" smtClean="0"/>
              <a:t> went in the strength of that food forty days and forty nights to </a:t>
            </a:r>
            <a:r>
              <a:rPr lang="en-GB" sz="1800" dirty="0" err="1" smtClean="0"/>
              <a:t>Horeb</a:t>
            </a:r>
            <a:r>
              <a:rPr lang="en-GB" sz="1800" dirty="0" smtClean="0"/>
              <a:t>, the mount of God.  </a:t>
            </a:r>
            <a:r>
              <a:rPr lang="en-GB" sz="1600" dirty="0" smtClean="0"/>
              <a:t>9</a:t>
            </a:r>
            <a:r>
              <a:rPr lang="en-GB" sz="1800" dirty="0" smtClean="0"/>
              <a:t>There he came to a cave and lodged in it.</a:t>
            </a:r>
            <a:r>
              <a:rPr lang="en-US" sz="1800" dirty="0" smtClean="0"/>
              <a:t>  And behold, the word of the Lord came to him, “What are you doing here, Elijah?”. </a:t>
            </a:r>
            <a:r>
              <a:rPr lang="en-US" sz="1600" dirty="0" smtClean="0"/>
              <a:t>10</a:t>
            </a:r>
            <a:r>
              <a:rPr lang="en-US" sz="1800" dirty="0" smtClean="0"/>
              <a:t>He said, ”I have been very jealous for the Lord, the God of hosts. For the people of Israel have forsaken your covenant, thrown down your alters and killed your prophets with the sword, and I, even I only, an left, and they seek my life, to take it away.”  </a:t>
            </a:r>
            <a:r>
              <a:rPr lang="en-US" sz="1600" dirty="0" smtClean="0"/>
              <a:t>11</a:t>
            </a:r>
            <a:r>
              <a:rPr lang="en-US" sz="1800" dirty="0" smtClean="0"/>
              <a:t>And he said, “Go out and stand on the mount before the Lord, for the Lord is about to pass by.” Now there was a great and strong wind tore the mountains and broke in pieces the rocks before the Lord, but the Lord was not in the wind. And after the wind an earthquake, but the Lord was not in the earthquake.  </a:t>
            </a:r>
            <a:r>
              <a:rPr lang="en-US" sz="1600" dirty="0" smtClean="0"/>
              <a:t>12</a:t>
            </a:r>
            <a:r>
              <a:rPr lang="en-US" sz="1800" dirty="0" smtClean="0"/>
              <a:t>And after the earthquake a fire, but the Lord was not in the fire.  And after the fire the sound of a low whisper</a:t>
            </a:r>
            <a:r>
              <a:rPr lang="mr-IN" sz="1800" dirty="0" smtClean="0"/>
              <a:t>…</a:t>
            </a:r>
            <a:r>
              <a:rPr lang="en-GB" sz="1800" dirty="0" smtClean="0"/>
              <a:t>  </a:t>
            </a:r>
            <a:r>
              <a:rPr lang="en-GB" sz="1600" dirty="0" smtClean="0"/>
              <a:t>13</a:t>
            </a:r>
            <a:r>
              <a:rPr lang="mr-IN" sz="1800" dirty="0" smtClean="0"/>
              <a:t>…</a:t>
            </a:r>
            <a:r>
              <a:rPr lang="en-GB" sz="1800" dirty="0" smtClean="0"/>
              <a:t> And behold, there came a voice to him and said, “What are you doing here, Elijah?” </a:t>
            </a:r>
            <a:r>
              <a:rPr lang="en-US" sz="1600" dirty="0" smtClean="0"/>
              <a:t>14</a:t>
            </a:r>
            <a:r>
              <a:rPr lang="en-US" sz="1800" dirty="0" smtClean="0"/>
              <a:t>He said, ”I have been very jealous for the Lord, the God of hosts. For the people of Israel have forsaken your covenant, thrown down your alters and killed your prophets with the sword, and I, even I only, an left, and they seek my life, to take it away.” </a:t>
            </a:r>
            <a:endParaRPr lang="en-US" sz="1800" dirty="0"/>
          </a:p>
        </p:txBody>
      </p:sp>
    </p:spTree>
    <p:extLst>
      <p:ext uri="{BB962C8B-B14F-4D97-AF65-F5344CB8AC3E}">
        <p14:creationId xmlns:p14="http://schemas.microsoft.com/office/powerpoint/2010/main" val="1659004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3766"/>
            <a:ext cx="10515600" cy="5583197"/>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smtClean="0"/>
              <a:t>1 Kings 19 v3-14</a:t>
            </a:r>
          </a:p>
          <a:p>
            <a:pPr marL="0" lvl="0" indent="0">
              <a:lnSpc>
                <a:spcPct val="100000"/>
              </a:lnSpc>
              <a:spcBef>
                <a:spcPts val="0"/>
              </a:spcBef>
              <a:buNone/>
            </a:pPr>
            <a:r>
              <a:rPr lang="en-US" sz="1600" dirty="0" smtClean="0"/>
              <a:t>3</a:t>
            </a:r>
            <a:r>
              <a:rPr lang="en-US" sz="1800" dirty="0" smtClean="0"/>
              <a:t>Then he was afraid, and he arose and </a:t>
            </a:r>
            <a:r>
              <a:rPr lang="en-US" sz="1800" dirty="0" smtClean="0">
                <a:solidFill>
                  <a:srgbClr val="FF0000"/>
                </a:solidFill>
              </a:rPr>
              <a:t>ran for his life </a:t>
            </a:r>
            <a:r>
              <a:rPr lang="en-US" sz="1800" dirty="0" smtClean="0"/>
              <a:t>and came to Beersheba</a:t>
            </a:r>
            <a:r>
              <a:rPr lang="mr-IN" sz="1800" dirty="0" smtClean="0"/>
              <a:t>…</a:t>
            </a:r>
            <a:r>
              <a:rPr lang="en-GB" sz="1800" dirty="0" smtClean="0"/>
              <a:t>  </a:t>
            </a:r>
            <a:r>
              <a:rPr lang="en-GB" sz="1600" dirty="0" smtClean="0"/>
              <a:t>4</a:t>
            </a:r>
            <a:r>
              <a:rPr lang="en-GB" sz="1800" dirty="0" smtClean="0"/>
              <a:t>But</a:t>
            </a:r>
            <a:r>
              <a:rPr lang="en-US" sz="1800" dirty="0" smtClean="0"/>
              <a:t> he himself went a day’s journey into the wilderness and came and sat down under a broom tree.  And </a:t>
            </a:r>
            <a:r>
              <a:rPr lang="en-US" sz="1800" dirty="0" smtClean="0">
                <a:solidFill>
                  <a:srgbClr val="FF0000"/>
                </a:solidFill>
              </a:rPr>
              <a:t>he asked that he might die</a:t>
            </a:r>
            <a:r>
              <a:rPr lang="en-US" sz="1800" dirty="0" smtClean="0"/>
              <a:t>, saying,  “It is enough; now, O Lord, </a:t>
            </a:r>
            <a:r>
              <a:rPr lang="en-US" sz="1800" dirty="0" smtClean="0">
                <a:solidFill>
                  <a:srgbClr val="FF0000"/>
                </a:solidFill>
              </a:rPr>
              <a:t>take away my life</a:t>
            </a:r>
            <a:r>
              <a:rPr lang="en-US" sz="1800" dirty="0" smtClean="0"/>
              <a:t>”</a:t>
            </a:r>
            <a:r>
              <a:rPr lang="mr-IN" sz="1800" dirty="0" smtClean="0"/>
              <a:t>…</a:t>
            </a:r>
            <a:r>
              <a:rPr lang="en-GB" sz="1800" dirty="0" smtClean="0"/>
              <a:t>  </a:t>
            </a:r>
            <a:r>
              <a:rPr lang="en-GB" sz="1600" dirty="0" smtClean="0"/>
              <a:t>8</a:t>
            </a:r>
            <a:r>
              <a:rPr lang="en-GB" sz="1800" dirty="0" smtClean="0"/>
              <a:t>And he arose and</a:t>
            </a:r>
            <a:r>
              <a:rPr lang="mr-IN" sz="1800" dirty="0" smtClean="0"/>
              <a:t>…</a:t>
            </a:r>
            <a:r>
              <a:rPr lang="en-GB" sz="1800" dirty="0" smtClean="0"/>
              <a:t> went in the strength of that food forty days and forty nights to </a:t>
            </a:r>
            <a:r>
              <a:rPr lang="en-GB" sz="1800" dirty="0" err="1" smtClean="0"/>
              <a:t>Horeb</a:t>
            </a:r>
            <a:r>
              <a:rPr lang="en-GB" sz="1800" dirty="0" smtClean="0"/>
              <a:t>, the mount of God.  </a:t>
            </a:r>
            <a:r>
              <a:rPr lang="en-GB" sz="1600" dirty="0" smtClean="0"/>
              <a:t>9</a:t>
            </a:r>
            <a:r>
              <a:rPr lang="en-GB" sz="1800" dirty="0" smtClean="0"/>
              <a:t>There he came to a cave and lodged in it.</a:t>
            </a:r>
            <a:r>
              <a:rPr lang="en-US" sz="1800" dirty="0" smtClean="0"/>
              <a:t>  And behold, the word of the Lord came to him, “What are you doing here, Elijah?”. </a:t>
            </a:r>
            <a:r>
              <a:rPr lang="en-US" sz="1600" dirty="0" smtClean="0"/>
              <a:t>10</a:t>
            </a:r>
            <a:r>
              <a:rPr lang="en-US" sz="1800" dirty="0" smtClean="0"/>
              <a:t>He said, ”I have been very jealous for the Lord, the God of hosts. For the people of Israel have forsaken your covenant, thrown down your alters and killed your prophets with the sword, and I, even I only, an left, and </a:t>
            </a:r>
            <a:r>
              <a:rPr lang="en-US" sz="1800" dirty="0" smtClean="0">
                <a:solidFill>
                  <a:srgbClr val="FF0000"/>
                </a:solidFill>
              </a:rPr>
              <a:t>they seek my life, to take it away</a:t>
            </a:r>
            <a:r>
              <a:rPr lang="en-US" sz="1800" dirty="0" smtClean="0"/>
              <a:t>.”  </a:t>
            </a:r>
            <a:r>
              <a:rPr lang="en-US" sz="1600" dirty="0" smtClean="0"/>
              <a:t>11</a:t>
            </a:r>
            <a:r>
              <a:rPr lang="en-US" sz="1800" dirty="0" smtClean="0"/>
              <a:t>And he said, “Go out and stand on the mount before the Lord, for the Lord is about to pass by.” Now there was a great and strong wind tore the mountains and broke in pieces the rocks before the Lord, but the Lord was not in the wind. And after the wind an earthquake, but the Lord was not in the earthquake.  </a:t>
            </a:r>
            <a:r>
              <a:rPr lang="en-US" sz="1600" dirty="0" smtClean="0"/>
              <a:t>12</a:t>
            </a:r>
            <a:r>
              <a:rPr lang="en-US" sz="1800" dirty="0" smtClean="0"/>
              <a:t>And after the earthquake a fire, but the Lord was not in the fire.  And after the fire the sound of a low whisper</a:t>
            </a:r>
            <a:r>
              <a:rPr lang="mr-IN" sz="1800" dirty="0" smtClean="0"/>
              <a:t>…</a:t>
            </a:r>
            <a:r>
              <a:rPr lang="en-GB" sz="1800" dirty="0" smtClean="0"/>
              <a:t>  </a:t>
            </a:r>
            <a:r>
              <a:rPr lang="en-GB" sz="1600" dirty="0" smtClean="0"/>
              <a:t>13</a:t>
            </a:r>
            <a:r>
              <a:rPr lang="mr-IN" sz="1800" dirty="0" smtClean="0"/>
              <a:t>…</a:t>
            </a:r>
            <a:r>
              <a:rPr lang="en-GB" sz="1800" dirty="0" smtClean="0"/>
              <a:t> And behold, there came a voice to him and said, “What are you doing here, Elijah?” </a:t>
            </a:r>
            <a:r>
              <a:rPr lang="en-US" sz="1600" dirty="0" smtClean="0"/>
              <a:t>14</a:t>
            </a:r>
            <a:r>
              <a:rPr lang="en-US" sz="1800" dirty="0" smtClean="0"/>
              <a:t>He said, ”I have been very jealous for the Lord, the God of hosts. For the people of Israel have forsaken your covenant, thrown down your alters and killed your prophets with the sword, and I, even I only, an left, and </a:t>
            </a:r>
            <a:r>
              <a:rPr lang="en-US" sz="1800" dirty="0" smtClean="0">
                <a:solidFill>
                  <a:srgbClr val="FF0000"/>
                </a:solidFill>
              </a:rPr>
              <a:t>they seek my life, to take it away</a:t>
            </a:r>
            <a:r>
              <a:rPr lang="en-US" sz="1800" dirty="0" smtClean="0"/>
              <a:t>.” </a:t>
            </a:r>
            <a:endParaRPr lang="en-US" sz="1800" dirty="0"/>
          </a:p>
        </p:txBody>
      </p:sp>
    </p:spTree>
    <p:extLst>
      <p:ext uri="{BB962C8B-B14F-4D97-AF65-F5344CB8AC3E}">
        <p14:creationId xmlns:p14="http://schemas.microsoft.com/office/powerpoint/2010/main" val="1372541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3766"/>
            <a:ext cx="10515600" cy="5583197"/>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smtClean="0"/>
              <a:t>1 Kings 19 v3-14</a:t>
            </a:r>
          </a:p>
          <a:p>
            <a:pPr marL="0" lvl="0" indent="0">
              <a:lnSpc>
                <a:spcPct val="100000"/>
              </a:lnSpc>
              <a:spcBef>
                <a:spcPts val="0"/>
              </a:spcBef>
              <a:buNone/>
            </a:pPr>
            <a:r>
              <a:rPr lang="en-US" sz="1600" dirty="0" smtClean="0"/>
              <a:t>3</a:t>
            </a:r>
            <a:r>
              <a:rPr lang="en-US" sz="1800" dirty="0" smtClean="0"/>
              <a:t>Then he was afraid, and he arose and ran for his life and came to Beersheba</a:t>
            </a:r>
            <a:r>
              <a:rPr lang="mr-IN" sz="1800" dirty="0" smtClean="0"/>
              <a:t>…</a:t>
            </a:r>
            <a:r>
              <a:rPr lang="en-GB" sz="1800" dirty="0" smtClean="0"/>
              <a:t>  </a:t>
            </a:r>
            <a:r>
              <a:rPr lang="en-GB" sz="1600" dirty="0" smtClean="0"/>
              <a:t>4</a:t>
            </a:r>
            <a:r>
              <a:rPr lang="en-GB" sz="1800" dirty="0" smtClean="0"/>
              <a:t>But</a:t>
            </a:r>
            <a:r>
              <a:rPr lang="en-US" sz="1800" dirty="0" smtClean="0"/>
              <a:t> he himself went a day’s journey into the wilderness and came and sat down under a broom tree.  And he asked that he might die, saying,  “It is enough; now, O Lord, take away my life”</a:t>
            </a:r>
            <a:r>
              <a:rPr lang="mr-IN" sz="1800" dirty="0" smtClean="0"/>
              <a:t>…</a:t>
            </a:r>
            <a:r>
              <a:rPr lang="en-GB" sz="1800" dirty="0" smtClean="0"/>
              <a:t>  </a:t>
            </a:r>
            <a:r>
              <a:rPr lang="en-GB" sz="1600" dirty="0" smtClean="0"/>
              <a:t>8</a:t>
            </a:r>
            <a:r>
              <a:rPr lang="en-GB" sz="1800" dirty="0" smtClean="0"/>
              <a:t>And he arose and</a:t>
            </a:r>
            <a:r>
              <a:rPr lang="mr-IN" sz="1800" dirty="0" smtClean="0"/>
              <a:t>…</a:t>
            </a:r>
            <a:r>
              <a:rPr lang="en-GB" sz="1800" dirty="0" smtClean="0"/>
              <a:t> went in the strength of that food forty days and forty nights to </a:t>
            </a:r>
            <a:r>
              <a:rPr lang="en-GB" sz="1800" dirty="0" err="1" smtClean="0"/>
              <a:t>Horeb</a:t>
            </a:r>
            <a:r>
              <a:rPr lang="en-GB" sz="1800" dirty="0" smtClean="0"/>
              <a:t>, the mount of God.  </a:t>
            </a:r>
            <a:r>
              <a:rPr lang="en-GB" sz="1600" dirty="0" smtClean="0"/>
              <a:t>9</a:t>
            </a:r>
            <a:r>
              <a:rPr lang="en-GB" sz="1800" dirty="0" smtClean="0"/>
              <a:t>There he came to a cave and lodged in it.</a:t>
            </a:r>
            <a:r>
              <a:rPr lang="en-US" sz="1800" dirty="0" smtClean="0"/>
              <a:t>  And behold, the word of the Lord came to him, </a:t>
            </a:r>
            <a:r>
              <a:rPr lang="en-US" sz="1800" dirty="0" smtClean="0">
                <a:solidFill>
                  <a:srgbClr val="0070C0"/>
                </a:solidFill>
              </a:rPr>
              <a:t>“What are you doing here, Elijah</a:t>
            </a:r>
            <a:r>
              <a:rPr lang="en-US" sz="1800" dirty="0" smtClean="0"/>
              <a:t>?”. </a:t>
            </a:r>
            <a:r>
              <a:rPr lang="en-US" sz="1600" dirty="0" smtClean="0">
                <a:solidFill>
                  <a:srgbClr val="00B050"/>
                </a:solidFill>
              </a:rPr>
              <a:t>10</a:t>
            </a:r>
            <a:r>
              <a:rPr lang="en-US" sz="1800" dirty="0" smtClean="0">
                <a:solidFill>
                  <a:srgbClr val="00B050"/>
                </a:solidFill>
              </a:rPr>
              <a:t>He said, ”I have been very jealous for the Lord, the God of hosts. For the people of Israel have forsaken your covenant, thrown down your alters and killed your prophets with the sword, and I, even I only, an left, and they seek my life, to take it away.”  </a:t>
            </a:r>
            <a:r>
              <a:rPr lang="en-US" sz="1600" dirty="0" smtClean="0"/>
              <a:t>11</a:t>
            </a:r>
            <a:r>
              <a:rPr lang="en-US" sz="1800" dirty="0" smtClean="0"/>
              <a:t>And he said, “Go out and stand on the mount before the Lord, for the Lord is about to pass by.” Now there was a great and strong wind tore the mountains and broke in pieces the rocks before the Lord, but the Lord was not in the wind. And after the wind an earthquake, but the Lord was not in the earthquake.  </a:t>
            </a:r>
            <a:r>
              <a:rPr lang="en-US" sz="1600" dirty="0" smtClean="0"/>
              <a:t>12</a:t>
            </a:r>
            <a:r>
              <a:rPr lang="en-US" sz="1800" dirty="0" smtClean="0"/>
              <a:t>And after the earthquake a fire, but the Lord was not in the fire.  And after the fire the sound of a low whisper</a:t>
            </a:r>
            <a:r>
              <a:rPr lang="mr-IN" sz="1800" dirty="0" smtClean="0"/>
              <a:t>…</a:t>
            </a:r>
            <a:r>
              <a:rPr lang="en-GB" sz="1800" dirty="0" smtClean="0"/>
              <a:t>  </a:t>
            </a:r>
            <a:r>
              <a:rPr lang="en-GB" sz="1600" dirty="0" smtClean="0"/>
              <a:t>13</a:t>
            </a:r>
            <a:r>
              <a:rPr lang="mr-IN" sz="1800" dirty="0" smtClean="0"/>
              <a:t>…</a:t>
            </a:r>
            <a:r>
              <a:rPr lang="en-GB" sz="1800" dirty="0" smtClean="0"/>
              <a:t> And behold, there came a voice to him and said, </a:t>
            </a:r>
            <a:r>
              <a:rPr lang="en-GB" sz="1800" dirty="0" smtClean="0">
                <a:solidFill>
                  <a:srgbClr val="0070C0"/>
                </a:solidFill>
              </a:rPr>
              <a:t>“What are you doing here, Elijah</a:t>
            </a:r>
            <a:r>
              <a:rPr lang="en-GB" sz="1800" dirty="0" smtClean="0"/>
              <a:t>?” </a:t>
            </a:r>
            <a:r>
              <a:rPr lang="en-US" sz="1600" dirty="0" smtClean="0">
                <a:solidFill>
                  <a:srgbClr val="00B050"/>
                </a:solidFill>
              </a:rPr>
              <a:t>14</a:t>
            </a:r>
            <a:r>
              <a:rPr lang="en-US" sz="1800" dirty="0" smtClean="0">
                <a:solidFill>
                  <a:srgbClr val="00B050"/>
                </a:solidFill>
              </a:rPr>
              <a:t>He said, ”I have been very jealous for the Lord, the God of hosts. For the people of Israel have forsaken your covenant, thrown down your alters and killed your prophets with the sword, and I, even I only, an left, and they seek my life, to take it away.” </a:t>
            </a:r>
            <a:endParaRPr lang="en-US" sz="1800" dirty="0">
              <a:solidFill>
                <a:srgbClr val="00B050"/>
              </a:solidFill>
            </a:endParaRPr>
          </a:p>
        </p:txBody>
      </p:sp>
    </p:spTree>
    <p:extLst>
      <p:ext uri="{BB962C8B-B14F-4D97-AF65-F5344CB8AC3E}">
        <p14:creationId xmlns:p14="http://schemas.microsoft.com/office/powerpoint/2010/main" val="30729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3766"/>
            <a:ext cx="10515600" cy="5583197"/>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smtClean="0"/>
              <a:t>1 Kings 19 v3-14</a:t>
            </a:r>
          </a:p>
          <a:p>
            <a:pPr marL="0" lvl="0" indent="0">
              <a:lnSpc>
                <a:spcPct val="100000"/>
              </a:lnSpc>
              <a:spcBef>
                <a:spcPts val="0"/>
              </a:spcBef>
              <a:buNone/>
            </a:pPr>
            <a:r>
              <a:rPr lang="en-US" sz="1600" dirty="0" smtClean="0"/>
              <a:t>3</a:t>
            </a:r>
            <a:r>
              <a:rPr lang="en-US" sz="1800" dirty="0" smtClean="0"/>
              <a:t>Then he was afraid, and he arose and ran for his life and came to Beersheba</a:t>
            </a:r>
            <a:r>
              <a:rPr lang="mr-IN" sz="1800" dirty="0" smtClean="0"/>
              <a:t>…</a:t>
            </a:r>
            <a:r>
              <a:rPr lang="en-GB" sz="1800" dirty="0" smtClean="0"/>
              <a:t>  </a:t>
            </a:r>
            <a:r>
              <a:rPr lang="en-GB" sz="1600" dirty="0" smtClean="0"/>
              <a:t>4</a:t>
            </a:r>
            <a:r>
              <a:rPr lang="en-GB" sz="1800" dirty="0" smtClean="0"/>
              <a:t>But</a:t>
            </a:r>
            <a:r>
              <a:rPr lang="en-US" sz="1800" dirty="0" smtClean="0"/>
              <a:t> he himself went a day’s journey into the wilderness and came and sat down under a broom tree.  And he asked that he might die, saying,  “It is enough; now, O Lord, take away my life”</a:t>
            </a:r>
            <a:r>
              <a:rPr lang="mr-IN" sz="1800" dirty="0" smtClean="0"/>
              <a:t>…</a:t>
            </a:r>
            <a:r>
              <a:rPr lang="en-GB" sz="1800" dirty="0" smtClean="0"/>
              <a:t>  </a:t>
            </a:r>
            <a:r>
              <a:rPr lang="en-GB" sz="1600" dirty="0" smtClean="0"/>
              <a:t>8</a:t>
            </a:r>
            <a:r>
              <a:rPr lang="en-GB" sz="1800" dirty="0" smtClean="0"/>
              <a:t>And he arose and</a:t>
            </a:r>
            <a:r>
              <a:rPr lang="mr-IN" sz="1800" dirty="0" smtClean="0"/>
              <a:t>…</a:t>
            </a:r>
            <a:r>
              <a:rPr lang="en-GB" sz="1800" dirty="0" smtClean="0"/>
              <a:t> went in the strength of that food forty days and forty nights to </a:t>
            </a:r>
            <a:r>
              <a:rPr lang="en-GB" sz="1800" dirty="0" err="1" smtClean="0"/>
              <a:t>Horeb</a:t>
            </a:r>
            <a:r>
              <a:rPr lang="en-GB" sz="1800" dirty="0" smtClean="0"/>
              <a:t>, the mount of God.  </a:t>
            </a:r>
            <a:r>
              <a:rPr lang="en-GB" sz="1600" dirty="0" smtClean="0"/>
              <a:t>9</a:t>
            </a:r>
            <a:r>
              <a:rPr lang="en-GB" sz="1800" dirty="0" smtClean="0"/>
              <a:t>There he came to a cave and lodged in it.</a:t>
            </a:r>
            <a:r>
              <a:rPr lang="en-US" sz="1800" dirty="0" smtClean="0"/>
              <a:t>  And behold, the word of the Lord came to him, “What are you doing here, Elijah?”. </a:t>
            </a:r>
            <a:r>
              <a:rPr lang="en-US" sz="1600" dirty="0" smtClean="0"/>
              <a:t>10</a:t>
            </a:r>
            <a:r>
              <a:rPr lang="en-US" sz="1800" dirty="0" smtClean="0"/>
              <a:t>He said, ”I have been very jealous for the Lord, the God of hosts. For the people of Israel have forsaken your covenant, thrown down your alters and killed your prophets with the sword, and I, even I only, an left, and they seek my life, to take it away.”  </a:t>
            </a:r>
            <a:r>
              <a:rPr lang="en-US" sz="1600" dirty="0" smtClean="0"/>
              <a:t>11</a:t>
            </a:r>
            <a:r>
              <a:rPr lang="en-US" sz="1800" dirty="0" smtClean="0"/>
              <a:t>And he said, “Go out and stand on the mount before the Lord, for the Lord is about to pass by.” Now there was a great and strong wind tore the mountains and broke in pieces the rocks before the Lord, </a:t>
            </a:r>
            <a:r>
              <a:rPr lang="en-US" sz="1800" dirty="0" smtClean="0">
                <a:solidFill>
                  <a:srgbClr val="7030A0"/>
                </a:solidFill>
              </a:rPr>
              <a:t>but the Lord was not in the wind</a:t>
            </a:r>
            <a:r>
              <a:rPr lang="en-US" sz="1800" dirty="0" smtClean="0"/>
              <a:t>. And after the wind an earthquake, </a:t>
            </a:r>
            <a:r>
              <a:rPr lang="en-US" sz="1800" dirty="0" smtClean="0">
                <a:solidFill>
                  <a:srgbClr val="7030A0"/>
                </a:solidFill>
              </a:rPr>
              <a:t>but the Lord was not in the earthquake</a:t>
            </a:r>
            <a:r>
              <a:rPr lang="en-US" sz="1800" dirty="0" smtClean="0"/>
              <a:t>.  </a:t>
            </a:r>
            <a:r>
              <a:rPr lang="en-US" sz="1600" dirty="0" smtClean="0"/>
              <a:t>12</a:t>
            </a:r>
            <a:r>
              <a:rPr lang="en-US" sz="1800" dirty="0" smtClean="0"/>
              <a:t>And after the earthquake a fire, </a:t>
            </a:r>
            <a:r>
              <a:rPr lang="en-US" sz="1800" dirty="0" smtClean="0">
                <a:solidFill>
                  <a:srgbClr val="7030A0"/>
                </a:solidFill>
              </a:rPr>
              <a:t>but the Lord was not in the fire</a:t>
            </a:r>
            <a:r>
              <a:rPr lang="en-US" sz="1800" dirty="0" smtClean="0"/>
              <a:t>.  And after the fire </a:t>
            </a:r>
            <a:r>
              <a:rPr lang="en-US" sz="1800" dirty="0" smtClean="0">
                <a:solidFill>
                  <a:srgbClr val="7030A0"/>
                </a:solidFill>
              </a:rPr>
              <a:t>the sound of a low whisper</a:t>
            </a:r>
            <a:r>
              <a:rPr lang="mr-IN" sz="1800" dirty="0" smtClean="0"/>
              <a:t>…</a:t>
            </a:r>
            <a:r>
              <a:rPr lang="en-GB" sz="1800" dirty="0" smtClean="0"/>
              <a:t>  </a:t>
            </a:r>
            <a:r>
              <a:rPr lang="en-GB" sz="1600" dirty="0" smtClean="0"/>
              <a:t>13</a:t>
            </a:r>
            <a:r>
              <a:rPr lang="mr-IN" sz="1800" dirty="0" smtClean="0"/>
              <a:t>…</a:t>
            </a:r>
            <a:r>
              <a:rPr lang="en-GB" sz="1800" dirty="0" smtClean="0"/>
              <a:t> And behold, there came a voice to him and said, “What are you doing here, Elijah?” </a:t>
            </a:r>
            <a:r>
              <a:rPr lang="en-US" sz="1600" dirty="0" smtClean="0"/>
              <a:t>14</a:t>
            </a:r>
            <a:r>
              <a:rPr lang="en-US" sz="1800" dirty="0" smtClean="0"/>
              <a:t>He said, ”I have been very jealous for the Lord, the God of hosts. For the people of Israel have forsaken your covenant, thrown down your alters and killed your prophets with the sword, and I, even I only, an left, and they seek my life, to take it away.” </a:t>
            </a:r>
            <a:endParaRPr lang="en-US" sz="1800" dirty="0"/>
          </a:p>
        </p:txBody>
      </p:sp>
    </p:spTree>
    <p:extLst>
      <p:ext uri="{BB962C8B-B14F-4D97-AF65-F5344CB8AC3E}">
        <p14:creationId xmlns:p14="http://schemas.microsoft.com/office/powerpoint/2010/main" val="1082614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a:t>
            </a:r>
            <a:endParaRPr lang="en-US" dirty="0"/>
          </a:p>
        </p:txBody>
      </p:sp>
      <p:sp>
        <p:nvSpPr>
          <p:cNvPr id="3" name="Content Placeholder 2"/>
          <p:cNvSpPr>
            <a:spLocks noGrp="1"/>
          </p:cNvSpPr>
          <p:nvPr>
            <p:ph idx="1"/>
          </p:nvPr>
        </p:nvSpPr>
        <p:spPr/>
        <p:txBody>
          <a:bodyPr numCol="3"/>
          <a:lstStyle/>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595237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Biblical Connections Moses and Elijah</a:t>
            </a:r>
            <a:endParaRPr lang="en-US" dirty="0"/>
          </a:p>
        </p:txBody>
      </p:sp>
      <p:sp>
        <p:nvSpPr>
          <p:cNvPr id="3" name="Content Placeholder 2"/>
          <p:cNvSpPr>
            <a:spLocks noGrp="1"/>
          </p:cNvSpPr>
          <p:nvPr>
            <p:ph idx="1"/>
          </p:nvPr>
        </p:nvSpPr>
        <p:spPr/>
        <p:txBody>
          <a:bodyPr numCol="3"/>
          <a:lstStyle/>
          <a:p>
            <a:pPr>
              <a:lnSpc>
                <a:spcPct val="100000"/>
              </a:lnSpc>
              <a:spcBef>
                <a:spcPts val="0"/>
              </a:spcBef>
            </a:pPr>
            <a:endParaRPr lang="en-US" sz="2000" dirty="0" smtClean="0"/>
          </a:p>
          <a:p>
            <a:pPr>
              <a:lnSpc>
                <a:spcPct val="100000"/>
              </a:lnSpc>
              <a:spcBef>
                <a:spcPts val="0"/>
              </a:spcBef>
            </a:pPr>
            <a:endParaRPr lang="en-US" sz="2000" dirty="0"/>
          </a:p>
        </p:txBody>
      </p:sp>
    </p:spTree>
    <p:extLst>
      <p:ext uri="{BB962C8B-B14F-4D97-AF65-F5344CB8AC3E}">
        <p14:creationId xmlns:p14="http://schemas.microsoft.com/office/powerpoint/2010/main" val="1832849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1417</TotalTime>
  <Words>3302</Words>
  <Application>Microsoft Macintosh PowerPoint</Application>
  <PresentationFormat>Widescreen</PresentationFormat>
  <Paragraphs>332</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Calibri Light</vt:lpstr>
      <vt:lpstr>Mangal</vt:lpstr>
      <vt:lpstr>Arial</vt:lpstr>
      <vt:lpstr>Office Theme</vt:lpstr>
      <vt:lpstr>How to Read and Understand your Bible</vt:lpstr>
      <vt:lpstr>The Experience of Salvation</vt:lpstr>
      <vt:lpstr>The Experience of Salvation</vt:lpstr>
      <vt:lpstr>PowerPoint Presentation</vt:lpstr>
      <vt:lpstr>PowerPoint Presentation</vt:lpstr>
      <vt:lpstr>PowerPoint Presentation</vt:lpstr>
      <vt:lpstr>PowerPoint Presentation</vt:lpstr>
      <vt:lpstr>Biblical Connections</vt:lpstr>
      <vt:lpstr>Biblical Connections Moses and Elijah</vt:lpstr>
      <vt:lpstr>Biblical Connections Moses and Elijah</vt:lpstr>
      <vt:lpstr>Biblical Connections Moses and Elijah</vt:lpstr>
      <vt:lpstr>Biblical Connections Moses and Elijah</vt:lpstr>
      <vt:lpstr>Biblical Connections Moses and Elijah</vt:lpstr>
      <vt:lpstr>Biblical Connections Moses and Elijah</vt:lpstr>
      <vt:lpstr>Biblical Connections Moses and Elijah</vt:lpstr>
      <vt:lpstr>Biblical Connections Moses and Elijah</vt:lpstr>
      <vt:lpstr>Physical description</vt:lpstr>
      <vt:lpstr>Physical description</vt:lpstr>
      <vt:lpstr>Physical description</vt:lpstr>
      <vt:lpstr>Ambiguity</vt:lpstr>
      <vt:lpstr>Physical description</vt:lpstr>
      <vt:lpstr>Physical description</vt:lpstr>
      <vt:lpstr>Exercise </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Read and Understand your Bible</dc:title>
  <dc:creator>Jon Meredith</dc:creator>
  <cp:lastModifiedBy>Jon Meredith</cp:lastModifiedBy>
  <cp:revision>39</cp:revision>
  <cp:lastPrinted>2019-02-08T16:02:44Z</cp:lastPrinted>
  <dcterms:created xsi:type="dcterms:W3CDTF">2019-02-07T20:30:41Z</dcterms:created>
  <dcterms:modified xsi:type="dcterms:W3CDTF">2019-02-08T20:08:18Z</dcterms:modified>
</cp:coreProperties>
</file>