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tif" ContentType="image/t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+mn-lt"/>
        <a:ea typeface="+mn-ea"/>
        <a:cs typeface="+mn-cs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8C8AF">
              <a:alpha val="5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0" cap="flat">
              <a:noFill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25400" cap="flat">
              <a:solidFill>
                <a:srgbClr val="6D6A67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12700" cap="flat">
              <a:solidFill>
                <a:srgbClr val="F3F1DF"/>
              </a:solidFill>
              <a:prstDash val="solid"/>
              <a:miter lim="400000"/>
            </a:ln>
          </a:top>
          <a:bottom>
            <a:ln w="12700" cap="flat">
              <a:solidFill>
                <a:srgbClr val="F3F1DF"/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solidFill>
            <a:srgbClr val="E7E6E2">
              <a:alpha val="60000"/>
            </a:srgbClr>
          </a:solidFill>
        </a:fill>
      </a:tcStyle>
    </a:wholeTbl>
    <a:band2H>
      <a:tcTxStyle/>
      <a:tcStyle>
        <a:tcBdr/>
        <a:fill>
          <a:solidFill>
            <a:srgbClr val="B6BEC8">
              <a:alpha val="3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B2B2B2"/>
              </a:solidFill>
              <a:prstDash val="solid"/>
              <a:miter lim="400000"/>
            </a:ln>
          </a:left>
          <a:right>
            <a:ln w="12700" cap="flat">
              <a:solidFill>
                <a:srgbClr val="B2B2B2"/>
              </a:solidFill>
              <a:prstDash val="solid"/>
              <a:miter lim="400000"/>
            </a:ln>
          </a:right>
          <a:top>
            <a:ln w="12700" cap="flat">
              <a:solidFill>
                <a:srgbClr val="B2B2B2"/>
              </a:solidFill>
              <a:prstDash val="solid"/>
              <a:miter lim="400000"/>
            </a:ln>
          </a:top>
          <a:bottom>
            <a:ln w="12700" cap="flat">
              <a:solidFill>
                <a:srgbClr val="B2B2B2"/>
              </a:solidFill>
              <a:prstDash val="solid"/>
              <a:miter lim="400000"/>
            </a:ln>
          </a:bottom>
          <a:insideH>
            <a:ln w="12700" cap="flat">
              <a:solidFill>
                <a:srgbClr val="B2B2B2"/>
              </a:solidFill>
              <a:prstDash val="solid"/>
              <a:miter lim="400000"/>
            </a:ln>
          </a:insideH>
          <a:insideV>
            <a:ln w="12700" cap="flat">
              <a:solidFill>
                <a:srgbClr val="B2B2B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solidFill>
            <a:srgbClr val="E6E4D7">
              <a:alpha val="70000"/>
            </a:srgbClr>
          </a:solidFill>
        </a:fill>
      </a:tcStyle>
    </a:wholeTbl>
    <a:band2H>
      <a:tcTxStyle/>
      <a:tcStyle>
        <a:tcBdr/>
        <a:fill>
          <a:solidFill>
            <a:srgbClr val="CBCAB9">
              <a:alpha val="7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25400" cap="flat">
              <a:solidFill>
                <a:srgbClr val="6D6A67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solidFill>
            <a:srgbClr val="E6E4D7">
              <a:alpha val="70000"/>
            </a:srgbClr>
          </a:solidFill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C7C0AD"/>
              </a:solidFill>
              <a:prstDash val="solid"/>
              <a:miter lim="400000"/>
            </a:ln>
          </a:left>
          <a:right>
            <a:ln w="12700" cap="flat">
              <a:solidFill>
                <a:srgbClr val="C7C0AD"/>
              </a:solidFill>
              <a:prstDash val="solid"/>
              <a:miter lim="400000"/>
            </a:ln>
          </a:right>
          <a:top>
            <a:ln w="12700" cap="flat">
              <a:solidFill>
                <a:srgbClr val="C7C0AD"/>
              </a:solidFill>
              <a:prstDash val="solid"/>
              <a:miter lim="400000"/>
            </a:ln>
          </a:top>
          <a:bottom>
            <a:ln w="12700" cap="flat">
              <a:solidFill>
                <a:srgbClr val="C7C0AD"/>
              </a:solidFill>
              <a:prstDash val="solid"/>
              <a:miter lim="400000"/>
            </a:ln>
          </a:bottom>
          <a:insideH>
            <a:ln w="12700" cap="flat">
              <a:solidFill>
                <a:srgbClr val="C7C0AD"/>
              </a:solidFill>
              <a:prstDash val="solid"/>
              <a:miter lim="400000"/>
            </a:ln>
          </a:insideH>
          <a:insideV>
            <a:ln w="12700" cap="flat">
              <a:solidFill>
                <a:srgbClr val="C7C0AD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AE9E0">
              <a:alpha val="80000"/>
            </a:srgbClr>
          </a:solidFill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127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DBD9C9">
              <a:alpha val="30000"/>
            </a:srgbClr>
          </a:solidFill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127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solidFill>
                <a:srgbClr val="5A5950"/>
              </a:solidFill>
              <a:prstDash val="solid"/>
              <a:miter lim="400000"/>
            </a:ln>
          </a:insideV>
        </a:tcBdr>
        <a:fill>
          <a:solidFill>
            <a:srgbClr val="DBD9C9">
              <a:alpha val="30000"/>
            </a:srgbClr>
          </a:solidFill>
        </a:fill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9B9">
              <a:alpha val="50000"/>
            </a:srgbClr>
          </a:solidFill>
        </a:fill>
      </a:tcStyle>
    </a:lastRow>
    <a:fir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9B9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ADADA">
              <a:alpha val="50000"/>
            </a:srgbClr>
          </a:solidFill>
        </a:fill>
      </a:tcStyle>
    </a:band2H>
    <a:firstCol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solidFill>
                <a:srgbClr val="5A5950"/>
              </a:solidFill>
              <a:prstDash val="solid"/>
              <a:miter lim="400000"/>
            </a:ln>
          </a:left>
          <a:right>
            <a:ln w="254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A5950"/>
              </a:solidFill>
              <a:prstDash val="solid"/>
              <a:miter lim="400000"/>
            </a:ln>
          </a:top>
          <a:bottom>
            <a:ln w="127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4B4B4B"/>
        </a:fontRef>
        <a:srgbClr val="4B4B4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A5950"/>
              </a:solidFill>
              <a:prstDash val="solid"/>
              <a:miter lim="400000"/>
            </a:ln>
          </a:top>
          <a:bottom>
            <a:ln w="25400" cap="flat">
              <a:solidFill>
                <a:srgbClr val="5A5950"/>
              </a:solidFill>
              <a:prstDash val="solid"/>
              <a:miter lim="400000"/>
            </a:ln>
          </a:bottom>
          <a:insideH>
            <a:ln w="12700" cap="flat">
              <a:solidFill>
                <a:srgbClr val="5A595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9" d="100"/>
          <a:sy n="49" d="100"/>
        </p:scale>
        <p:origin x="-2008" y="-10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506930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ingbat_h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98040" y="5264150"/>
            <a:ext cx="740872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841500" y="2273300"/>
            <a:ext cx="9321800" cy="2819400"/>
          </a:xfrm>
          <a:prstGeom prst="rect">
            <a:avLst/>
          </a:prstGeom>
        </p:spPr>
        <p:txBody>
          <a:bodyPr anchor="b"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sz="quarter" idx="1"/>
          </p:nvPr>
        </p:nvSpPr>
        <p:spPr>
          <a:xfrm>
            <a:off x="1841500" y="5905500"/>
            <a:ext cx="9321800" cy="1409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5" name="Shape 95"/>
          <p:cNvSpPr>
            <a:spLocks noGrp="1"/>
          </p:cNvSpPr>
          <p:nvPr>
            <p:ph type="body" sz="quarter" idx="14"/>
          </p:nvPr>
        </p:nvSpPr>
        <p:spPr>
          <a:xfrm>
            <a:off x="1270000" y="4241800"/>
            <a:ext cx="10464800" cy="736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240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96" name="Shape 9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pic" sz="half" idx="13"/>
          </p:nvPr>
        </p:nvSpPr>
        <p:spPr>
          <a:xfrm>
            <a:off x="2374900" y="952500"/>
            <a:ext cx="8255000" cy="5511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1841500" y="6985000"/>
            <a:ext cx="9321800" cy="1231900"/>
          </a:xfrm>
          <a:prstGeom prst="rect">
            <a:avLst/>
          </a:prstGeom>
        </p:spPr>
        <p:txBody>
          <a:bodyPr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sz="quarter" idx="1"/>
          </p:nvPr>
        </p:nvSpPr>
        <p:spPr>
          <a:xfrm>
            <a:off x="1841500" y="8204200"/>
            <a:ext cx="9321800" cy="64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1270000" y="3771900"/>
            <a:ext cx="10464800" cy="22098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sz="half" idx="13"/>
          </p:nvPr>
        </p:nvSpPr>
        <p:spPr>
          <a:xfrm>
            <a:off x="7070725" y="1714500"/>
            <a:ext cx="4733925" cy="6311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774700" y="2717800"/>
            <a:ext cx="6045200" cy="2438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sz="quarter" idx="1"/>
          </p:nvPr>
        </p:nvSpPr>
        <p:spPr>
          <a:xfrm>
            <a:off x="774700" y="5168900"/>
            <a:ext cx="6045200" cy="2755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>
            <a:lvl1pPr marL="419100" indent="-419100">
              <a:spcBef>
                <a:spcPts val="2800"/>
              </a:spcBef>
              <a:buBlip>
                <a:blip r:embed="rId3"/>
              </a:buBlip>
              <a:defRPr sz="3600"/>
            </a:lvl1pPr>
            <a:lvl2pPr marL="838200" indent="-419100">
              <a:spcBef>
                <a:spcPts val="2800"/>
              </a:spcBef>
              <a:buBlip>
                <a:blip r:embed="rId3"/>
              </a:buBlip>
              <a:defRPr sz="3600"/>
            </a:lvl2pPr>
            <a:lvl3pPr marL="1257300" indent="-419100">
              <a:spcBef>
                <a:spcPts val="2800"/>
              </a:spcBef>
              <a:buBlip>
                <a:blip r:embed="rId3"/>
              </a:buBlip>
              <a:defRPr sz="3600"/>
            </a:lvl3pPr>
            <a:lvl4pPr marL="1676400" indent="-419100">
              <a:spcBef>
                <a:spcPts val="2800"/>
              </a:spcBef>
              <a:buBlip>
                <a:blip r:embed="rId3"/>
              </a:buBlip>
              <a:defRPr sz="3600"/>
            </a:lvl4pPr>
            <a:lvl5pPr marL="2095500" indent="-419100">
              <a:spcBef>
                <a:spcPts val="2800"/>
              </a:spcBef>
              <a:buBlip>
                <a:blip r:embed="rId3"/>
              </a:buBlip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pic" sz="quarter" idx="13"/>
          </p:nvPr>
        </p:nvSpPr>
        <p:spPr>
          <a:xfrm>
            <a:off x="7569200" y="3302000"/>
            <a:ext cx="3810000" cy="508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sz="half" idx="1"/>
          </p:nvPr>
        </p:nvSpPr>
        <p:spPr>
          <a:xfrm>
            <a:off x="1270000" y="2984500"/>
            <a:ext cx="5257800" cy="5715000"/>
          </a:xfrm>
          <a:prstGeom prst="rect">
            <a:avLst/>
          </a:prstGeom>
        </p:spPr>
        <p:txBody>
          <a:bodyPr/>
          <a:lstStyle>
            <a:lvl1pPr marL="419100" indent="-419100">
              <a:spcBef>
                <a:spcPts val="2800"/>
              </a:spcBef>
              <a:buBlip>
                <a:blip r:embed="rId3"/>
              </a:buBlip>
              <a:defRPr sz="3600"/>
            </a:lvl1pPr>
            <a:lvl2pPr marL="838200" indent="-419100">
              <a:spcBef>
                <a:spcPts val="2800"/>
              </a:spcBef>
              <a:buBlip>
                <a:blip r:embed="rId3"/>
              </a:buBlip>
              <a:defRPr sz="3600"/>
            </a:lvl2pPr>
            <a:lvl3pPr marL="1257300" indent="-419100">
              <a:spcBef>
                <a:spcPts val="2800"/>
              </a:spcBef>
              <a:buBlip>
                <a:blip r:embed="rId3"/>
              </a:buBlip>
              <a:defRPr sz="3600"/>
            </a:lvl3pPr>
            <a:lvl4pPr marL="1676400" indent="-419100">
              <a:spcBef>
                <a:spcPts val="2800"/>
              </a:spcBef>
              <a:buBlip>
                <a:blip r:embed="rId3"/>
              </a:buBlip>
              <a:defRPr sz="3600"/>
            </a:lvl4pPr>
            <a:lvl5pPr marL="2095500" indent="-419100">
              <a:spcBef>
                <a:spcPts val="2800"/>
              </a:spcBef>
              <a:buBlip>
                <a:blip r:embed="rId3"/>
              </a:buBlip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hape 7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pic" sz="quarter" idx="13"/>
          </p:nvPr>
        </p:nvSpPr>
        <p:spPr>
          <a:xfrm>
            <a:off x="6719758" y="4990857"/>
            <a:ext cx="5410201" cy="381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4"/>
          </p:nvPr>
        </p:nvSpPr>
        <p:spPr>
          <a:xfrm>
            <a:off x="6719758" y="939557"/>
            <a:ext cx="5410201" cy="381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pic" sz="half" idx="15"/>
          </p:nvPr>
        </p:nvSpPr>
        <p:spPr>
          <a:xfrm>
            <a:off x="979663" y="939800"/>
            <a:ext cx="5499101" cy="78613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825500"/>
            <a:ext cx="10464800" cy="810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359900"/>
            <a:ext cx="368301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0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oefler Text"/>
        </a:defRPr>
      </a:lvl9pPr>
    </p:titleStyle>
    <p:bodyStyle>
      <a:lvl1pPr marL="4826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1pPr>
      <a:lvl2pPr marL="9652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2pPr>
      <a:lvl3pPr marL="14478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3pPr>
      <a:lvl4pPr marL="19304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4pPr>
      <a:lvl5pPr marL="24130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5pPr>
      <a:lvl6pPr marL="28956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6pPr>
      <a:lvl7pPr marL="33782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7pPr>
      <a:lvl8pPr marL="38608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8pPr>
      <a:lvl9pPr marL="43434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+mn-lt"/>
          <a:ea typeface="+mn-ea"/>
          <a:cs typeface="+mn-cs"/>
          <a:sym typeface="Hoefler Tex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t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t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.t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t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tif"/><Relationship Id="rId3" Type="http://schemas.openxmlformats.org/officeDocument/2006/relationships/image" Target="../media/image9.t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t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t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t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t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t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t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What’s not to love?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/>
        </p:nvSpPr>
        <p:spPr>
          <a:xfrm>
            <a:off x="1058297" y="3449935"/>
            <a:ext cx="10888205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The natural loves are only sufficient in that they are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subordinate to the greatest love of all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- Agape, the ultimate Gift-love.  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1200" y="-406400"/>
            <a:ext cx="97536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Divine Gift Love</a:t>
            </a:r>
          </a:p>
        </p:txBody>
      </p:sp>
      <p:sp>
        <p:nvSpPr>
          <p:cNvPr id="150" name="Shape 150"/>
          <p:cNvSpPr/>
          <p:nvPr/>
        </p:nvSpPr>
        <p:spPr>
          <a:xfrm>
            <a:off x="2237692" y="3987800"/>
            <a:ext cx="8108778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The love of God Himself working in us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enabling us to love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what is not naturally lovable</a:t>
            </a:r>
          </a:p>
        </p:txBody>
      </p:sp>
      <p:sp>
        <p:nvSpPr>
          <p:cNvPr id="151" name="Shape 151"/>
          <p:cNvSpPr/>
          <p:nvPr/>
        </p:nvSpPr>
        <p:spPr>
          <a:xfrm>
            <a:off x="2283296" y="6045199"/>
            <a:ext cx="8017570" cy="233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defRPr sz="14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   </a:t>
            </a:r>
            <a:r>
              <a:rPr sz="3800"/>
              <a:t> S</a:t>
            </a:r>
            <a:r>
              <a:rPr sz="3700"/>
              <a:t>ince we can withhold ourselves, </a:t>
            </a:r>
          </a:p>
          <a:p>
            <a:pPr marR="457200" defTabSz="457200">
              <a:defRPr sz="14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rPr sz="3700"/>
              <a:t>our wills and hearts from God, </a:t>
            </a:r>
            <a:r>
              <a:rPr sz="3800"/>
              <a:t>we can, </a:t>
            </a:r>
          </a:p>
          <a:p>
            <a:pPr marR="457200" defTabSz="457200">
              <a:defRPr sz="14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rPr sz="3800"/>
              <a:t>in that sense also give them to Him.   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Need love</a:t>
            </a:r>
          </a:p>
        </p:txBody>
      </p:sp>
      <p:sp>
        <p:nvSpPr>
          <p:cNvPr id="154" name="Shape 154"/>
          <p:cNvSpPr/>
          <p:nvPr/>
        </p:nvSpPr>
        <p:spPr>
          <a:xfrm>
            <a:off x="3234023" y="3924300"/>
            <a:ext cx="694315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300"/>
            </a:lvl1pPr>
          </a:lstStyle>
          <a:p>
            <a:pPr>
              <a:defRPr sz="4000"/>
            </a:pPr>
            <a:r>
              <a:rPr sz="6300"/>
              <a:t>A need love of Himself</a:t>
            </a:r>
          </a:p>
        </p:txBody>
      </p:sp>
      <p:sp>
        <p:nvSpPr>
          <p:cNvPr id="155" name="Shape 155"/>
          <p:cNvSpPr/>
          <p:nvPr/>
        </p:nvSpPr>
        <p:spPr>
          <a:xfrm>
            <a:off x="2693155" y="5308600"/>
            <a:ext cx="8024890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300"/>
            </a:lvl1pPr>
          </a:lstStyle>
          <a:p>
            <a:r>
              <a:t>A need love of one another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2600" y="254000"/>
            <a:ext cx="12700000" cy="8458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68725" y="1665634"/>
            <a:ext cx="6127750" cy="61277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2753" y="1295945"/>
            <a:ext cx="10599694" cy="63346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1940102" y="2965449"/>
            <a:ext cx="9784996" cy="303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t>The greatest gift to us, </a:t>
            </a:r>
          </a:p>
          <a:p>
            <a:pPr>
              <a:defRPr sz="6400"/>
            </a:pPr>
            <a:r>
              <a:t>and that we can give to others,</a:t>
            </a:r>
          </a:p>
          <a:p>
            <a:pPr>
              <a:defRPr sz="6400"/>
            </a:pPr>
            <a:r>
              <a:t>is love.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/>
        </p:nvSpPr>
        <p:spPr>
          <a:xfrm>
            <a:off x="2258288" y="2070100"/>
            <a:ext cx="9097824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300"/>
            </a:pPr>
            <a:r>
              <a:t>If we do not have Gift Love </a:t>
            </a:r>
          </a:p>
          <a:p>
            <a:pPr>
              <a:defRPr sz="6300"/>
            </a:pPr>
            <a:r>
              <a:t>- Agape Love -</a:t>
            </a:r>
          </a:p>
          <a:p>
            <a:pPr>
              <a:defRPr sz="6300"/>
            </a:pPr>
            <a:r>
              <a:t>we are nothing</a:t>
            </a:r>
          </a:p>
        </p:txBody>
      </p:sp>
      <p:sp>
        <p:nvSpPr>
          <p:cNvPr id="166" name="Shape 166"/>
          <p:cNvSpPr/>
          <p:nvPr/>
        </p:nvSpPr>
        <p:spPr>
          <a:xfrm>
            <a:off x="2508230" y="5626099"/>
            <a:ext cx="8420139" cy="203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300"/>
            </a:pPr>
            <a:r>
              <a:t>When everything else fails</a:t>
            </a:r>
          </a:p>
          <a:p>
            <a:pPr>
              <a:defRPr sz="6300"/>
            </a:pPr>
            <a:r>
              <a:t>Love never fails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" y="668866"/>
            <a:ext cx="13004800" cy="86698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8354" y="1255783"/>
            <a:ext cx="4502371" cy="33724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89550" y="2857500"/>
            <a:ext cx="5829300" cy="6146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" y="1802618"/>
            <a:ext cx="13004800" cy="64023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/>
        </p:nvSpPr>
        <p:spPr>
          <a:xfrm>
            <a:off x="1789747" y="2285999"/>
            <a:ext cx="10085706" cy="543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0"/>
            </a:pPr>
            <a:r>
              <a:t>That Agape love -</a:t>
            </a:r>
          </a:p>
          <a:p>
            <a:pPr>
              <a:defRPr sz="5000"/>
            </a:pPr>
            <a:r>
              <a:t>That Gift Love that God bestows on us -</a:t>
            </a:r>
          </a:p>
          <a:p>
            <a:pPr>
              <a:defRPr sz="5000"/>
            </a:pPr>
            <a:r>
              <a:t> That love that passes all understanding.</a:t>
            </a:r>
          </a:p>
          <a:p>
            <a:pPr>
              <a:defRPr sz="5000"/>
            </a:pPr>
            <a:endParaRPr/>
          </a:p>
          <a:p>
            <a:pPr>
              <a:defRPr sz="5000"/>
            </a:pPr>
            <a:endParaRPr/>
          </a:p>
          <a:p>
            <a:pPr>
              <a:defRPr sz="5000"/>
            </a:pPr>
            <a:r>
              <a:t>The only way we can understand love </a:t>
            </a:r>
          </a:p>
          <a:p>
            <a:pPr>
              <a:defRPr sz="5000"/>
            </a:pPr>
            <a:r>
              <a:t>is to understand God.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>
            <a:off x="4955176" y="2476500"/>
            <a:ext cx="247333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57200" algn="l" defTabSz="457200">
              <a:defRPr sz="3800" i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>
              <a:defRPr>
                <a:effectLst/>
              </a:defRPr>
            </a:pPr>
            <a:r>
              <a:t>Titus 3:4-5</a:t>
            </a:r>
          </a:p>
        </p:txBody>
      </p:sp>
      <p:sp>
        <p:nvSpPr>
          <p:cNvPr id="175" name="Shape 175"/>
          <p:cNvSpPr/>
          <p:nvPr/>
        </p:nvSpPr>
        <p:spPr>
          <a:xfrm>
            <a:off x="2442083" y="4216399"/>
            <a:ext cx="7917434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But when the kindness </a:t>
            </a:r>
            <a:r>
              <a:rPr i="1"/>
              <a:t>and love of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rPr i="1"/>
              <a:t>God our Saviour</a:t>
            </a:r>
            <a:r>
              <a:t> appeared,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he saved us, not because of righteous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things we had done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but because of his mercy."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2341829" y="3295649"/>
            <a:ext cx="8981542" cy="435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600"/>
            </a:pPr>
            <a:r>
              <a:t>With the Gift Love we respond.</a:t>
            </a:r>
          </a:p>
          <a:p>
            <a:pPr>
              <a:defRPr sz="5600"/>
            </a:pPr>
            <a:endParaRPr/>
          </a:p>
          <a:p>
            <a:pPr>
              <a:defRPr sz="5600"/>
            </a:pPr>
            <a:endParaRPr/>
          </a:p>
          <a:p>
            <a:pPr>
              <a:defRPr sz="5600"/>
            </a:pPr>
            <a:r>
              <a:t>With the Need Love we </a:t>
            </a:r>
          </a:p>
          <a:p>
            <a:pPr>
              <a:defRPr sz="5600"/>
            </a:pPr>
            <a:r>
              <a:t>reach out to him.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3050" y="2495550"/>
            <a:ext cx="12159100" cy="56945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171" y="141808"/>
            <a:ext cx="13376218" cy="10032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410197" y="17660"/>
            <a:ext cx="15113994" cy="93958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4121" y="1978570"/>
            <a:ext cx="10416558" cy="55407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3549" y="286990"/>
            <a:ext cx="11797702" cy="83426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Eros:           erotic love</a:t>
            </a:r>
          </a:p>
          <a:p>
            <a:pPr>
              <a:buBlip>
                <a:blip r:embed="rId2"/>
              </a:buBlip>
            </a:pPr>
            <a:r>
              <a:t>Philia:        deep friendship</a:t>
            </a:r>
          </a:p>
          <a:p>
            <a:pPr>
              <a:buBlip>
                <a:blip r:embed="rId2"/>
              </a:buBlip>
            </a:pPr>
            <a:r>
              <a:t>Ludus:        playful love</a:t>
            </a:r>
          </a:p>
          <a:p>
            <a:pPr>
              <a:buBlip>
                <a:blip r:embed="rId2"/>
              </a:buBlip>
            </a:pPr>
            <a:r>
              <a:t>Philautia: love of self</a:t>
            </a:r>
          </a:p>
          <a:p>
            <a:pPr>
              <a:buBlip>
                <a:blip r:embed="rId2"/>
              </a:buBlip>
            </a:pPr>
            <a:r>
              <a:t>Storge:       a bond, or empathy</a:t>
            </a:r>
          </a:p>
          <a:p>
            <a:pPr>
              <a:buBlip>
                <a:blip r:embed="rId2"/>
              </a:buBlip>
            </a:pPr>
            <a:r>
              <a:t>Agape:      love for everyone, unconditional love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Placeholder 129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829425" y="1473200"/>
            <a:ext cx="5216525" cy="6794500"/>
          </a:xfrm>
          <a:prstGeom prst="rect">
            <a:avLst/>
          </a:prstGeom>
        </p:spPr>
      </p:pic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Four Loves</a:t>
            </a:r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by C S Lewis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/>
        </p:nvSpPr>
        <p:spPr>
          <a:xfrm>
            <a:off x="736600" y="2771679"/>
            <a:ext cx="11255249" cy="5353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algn="l" defTabSz="457200"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1 John 4:8-10  (NIV)</a:t>
            </a:r>
          </a:p>
          <a:p>
            <a:pPr marR="457200" algn="l" defTabSz="457200"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 baseline="31999">
                <a:latin typeface="Arial"/>
                <a:ea typeface="Arial"/>
                <a:cs typeface="Arial"/>
                <a:sym typeface="Arial"/>
              </a:rPr>
              <a:t>8 </a:t>
            </a:r>
            <a:r>
              <a:t>Whoever does not love does not know God, because </a:t>
            </a:r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God is love. </a:t>
            </a:r>
            <a:r>
              <a:rPr b="1" baseline="31999">
                <a:latin typeface="Arial"/>
                <a:ea typeface="Arial"/>
                <a:cs typeface="Arial"/>
                <a:sym typeface="Arial"/>
              </a:rPr>
              <a:t>9 </a:t>
            </a:r>
            <a:r>
              <a:t>This is how God showed his love among </a:t>
            </a:r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us: He sent his one and only Son into the world that </a:t>
            </a:r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we might live through him. </a:t>
            </a:r>
            <a:r>
              <a:rPr b="1" baseline="31999">
                <a:latin typeface="Arial"/>
                <a:ea typeface="Arial"/>
                <a:cs typeface="Arial"/>
                <a:sym typeface="Arial"/>
              </a:rPr>
              <a:t>10 </a:t>
            </a:r>
            <a:r>
              <a:t>This is love: not that we </a:t>
            </a:r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loved God, but that he loved us and sent his Son as an </a:t>
            </a:r>
          </a:p>
          <a:p>
            <a:pPr marR="457200" algn="l" defTabSz="457200">
              <a:lnSpc>
                <a:spcPts val="6000"/>
              </a:lnSpc>
              <a:spcBef>
                <a:spcPts val="700"/>
              </a:spcBef>
              <a:defRPr sz="35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atoning sacrifice for our sins.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body" idx="1"/>
          </p:nvPr>
        </p:nvSpPr>
        <p:spPr>
          <a:xfrm>
            <a:off x="4330700" y="1320800"/>
            <a:ext cx="10464800" cy="5715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 sz="6700"/>
            </a:pPr>
            <a:r>
              <a:t>Gift Love</a:t>
            </a:r>
          </a:p>
          <a:p>
            <a:pPr>
              <a:buBlip>
                <a:blip r:embed="rId2"/>
              </a:buBlip>
              <a:defRPr sz="6700"/>
            </a:pPr>
            <a:r>
              <a:t>Need Love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Gift Love</a:t>
            </a:r>
          </a:p>
        </p:txBody>
      </p:sp>
      <p:sp>
        <p:nvSpPr>
          <p:cNvPr id="139" name="Shape 139"/>
          <p:cNvSpPr/>
          <p:nvPr/>
        </p:nvSpPr>
        <p:spPr>
          <a:xfrm>
            <a:off x="1312447" y="3371850"/>
            <a:ext cx="10379907" cy="19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algn="l" defTabSz="457200">
              <a:defRPr sz="42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Divine Love is Gift-Love - the Father gives all </a:t>
            </a:r>
          </a:p>
          <a:p>
            <a:pPr marR="457200" defTabSz="457200">
              <a:defRPr sz="42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He is and has </a:t>
            </a:r>
          </a:p>
          <a:p>
            <a:pPr marR="457200" defTabSz="457200">
              <a:defRPr sz="42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in the form of His Son, to us.  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Need Love</a:t>
            </a:r>
          </a:p>
        </p:txBody>
      </p:sp>
      <p:sp>
        <p:nvSpPr>
          <p:cNvPr id="142" name="Shape 142"/>
          <p:cNvSpPr/>
          <p:nvPr/>
        </p:nvSpPr>
        <p:spPr>
          <a:xfrm>
            <a:off x="2717800" y="3746500"/>
            <a:ext cx="7789522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algn="l" defTabSz="457200">
              <a:defRPr sz="35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That which sends a lonely or frightened </a:t>
            </a:r>
          </a:p>
          <a:p>
            <a:pPr marR="457200" defTabSz="457200">
              <a:defRPr sz="35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child to the arms of its mother. </a:t>
            </a:r>
          </a:p>
        </p:txBody>
      </p:sp>
      <p:sp>
        <p:nvSpPr>
          <p:cNvPr id="143" name="Shape 143"/>
          <p:cNvSpPr/>
          <p:nvPr/>
        </p:nvSpPr>
        <p:spPr>
          <a:xfrm>
            <a:off x="3187699" y="5791200"/>
            <a:ext cx="6381032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We need others physically, </a:t>
            </a:r>
          </a:p>
          <a:p>
            <a:pPr marR="457200" defTabSz="457200">
              <a:defRPr sz="38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r>
              <a:t>emotionally and intellectually.</a:t>
            </a:r>
          </a:p>
          <a:p>
            <a:pPr marR="457200" defTabSz="457200">
              <a:defRPr sz="1400" i="0">
                <a:solidFill>
                  <a:srgbClr val="000000"/>
                </a:solidFill>
                <a:effectLst/>
                <a:latin typeface="Cambria"/>
                <a:ea typeface="Cambria"/>
                <a:cs typeface="Cambria"/>
                <a:sym typeface="Cambria"/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oefler Text"/>
        <a:ea typeface="Hoefler Text"/>
        <a:cs typeface="Hoefler Text"/>
      </a:majorFont>
      <a:minorFont>
        <a:latin typeface="Hoefler Text"/>
        <a:ea typeface="Hoefler Text"/>
        <a:cs typeface="Hoefler Text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7010"/>
              <a:lumOff val="1436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oefler Text"/>
        <a:ea typeface="Hoefler Text"/>
        <a:cs typeface="Hoefler Text"/>
      </a:majorFont>
      <a:minorFont>
        <a:latin typeface="Hoefler Text"/>
        <a:ea typeface="Hoefler Text"/>
        <a:cs typeface="Hoefler Text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7010"/>
              <a:lumOff val="1436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Microsoft Macintosh PowerPoint</Application>
  <PresentationFormat>Custom</PresentationFormat>
  <Paragraphs>67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Moroccan</vt:lpstr>
      <vt:lpstr>What’s not to love?</vt:lpstr>
      <vt:lpstr>PowerPoint Presentation</vt:lpstr>
      <vt:lpstr>PowerPoint Presentation</vt:lpstr>
      <vt:lpstr>PowerPoint Presentation</vt:lpstr>
      <vt:lpstr>The Four Loves</vt:lpstr>
      <vt:lpstr>PowerPoint Presentation</vt:lpstr>
      <vt:lpstr>PowerPoint Presentation</vt:lpstr>
      <vt:lpstr>Gift Love</vt:lpstr>
      <vt:lpstr>Need Love</vt:lpstr>
      <vt:lpstr>PowerPoint Presentation</vt:lpstr>
      <vt:lpstr>PowerPoint Presentation</vt:lpstr>
      <vt:lpstr>Divine Gift Love</vt:lpstr>
      <vt:lpstr>Need love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not to love?</dc:title>
  <cp:lastModifiedBy>Pat Eastwood</cp:lastModifiedBy>
  <cp:revision>1</cp:revision>
  <dcterms:modified xsi:type="dcterms:W3CDTF">2019-02-12T11:17:00Z</dcterms:modified>
</cp:coreProperties>
</file>